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Lst>
  <p:notesMasterIdLst>
    <p:notesMasterId r:id="rId13"/>
  </p:notesMasterIdLst>
  <p:sldIdLst>
    <p:sldId id="305" r:id="rId5"/>
    <p:sldId id="289" r:id="rId6"/>
    <p:sldId id="291" r:id="rId7"/>
    <p:sldId id="292" r:id="rId8"/>
    <p:sldId id="293" r:id="rId9"/>
    <p:sldId id="294" r:id="rId10"/>
    <p:sldId id="302" r:id="rId11"/>
    <p:sldId id="30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87" autoAdjust="0"/>
    <p:restoredTop sz="94660"/>
  </p:normalViewPr>
  <p:slideViewPr>
    <p:cSldViewPr snapToGrid="0">
      <p:cViewPr varScale="1">
        <p:scale>
          <a:sx n="130" d="100"/>
          <a:sy n="130" d="100"/>
        </p:scale>
        <p:origin x="352" y="176"/>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D6F7D-C2B5-47A4-B5BE-662D84318852}" type="datetimeFigureOut">
              <a:rPr lang="en-US" smtClean="0"/>
              <a:t>4/26/20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01D6B-425D-42AB-8F17-4F1945E63D78}" type="slidenum">
              <a:rPr lang="en-US" smtClean="0"/>
              <a:t>‹#›</a:t>
            </a:fld>
            <a:endParaRPr lang="en-US"/>
          </a:p>
        </p:txBody>
      </p:sp>
    </p:spTree>
    <p:extLst>
      <p:ext uri="{BB962C8B-B14F-4D97-AF65-F5344CB8AC3E}">
        <p14:creationId xmlns:p14="http://schemas.microsoft.com/office/powerpoint/2010/main" val="34307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FE3529-2DD5-4130-9517-CEE644AA1DF1}"/>
              </a:ext>
            </a:extLst>
          </p:cNvPr>
          <p:cNvSpPr>
            <a:spLocks noGrp="1"/>
          </p:cNvSpPr>
          <p:nvPr>
            <p:ph type="subTitle" idx="1"/>
          </p:nvPr>
        </p:nvSpPr>
        <p:spPr>
          <a:xfrm>
            <a:off x="1524000" y="3602038"/>
            <a:ext cx="9144000" cy="1655762"/>
          </a:xfrm>
        </p:spPr>
        <p:txBody>
          <a:bodyP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E40B9F1-8B50-4F33-8981-E91B15DA02B8}"/>
              </a:ext>
            </a:extLst>
          </p:cNvPr>
          <p:cNvSpPr>
            <a:spLocks noGrp="1"/>
          </p:cNvSpPr>
          <p:nvPr>
            <p:ph type="dt" sz="half" idx="10"/>
          </p:nvPr>
        </p:nvSpPr>
        <p:spPr/>
        <p:txBody>
          <a:bodyPr/>
          <a:lstStyle>
            <a:lvl1pPr>
              <a:defRPr>
                <a:solidFill>
                  <a:schemeClr val="accent3"/>
                </a:solidFill>
              </a:defRPr>
            </a:lvl1pPr>
          </a:lstStyle>
          <a:p>
            <a:fld id="{B4CD2D1A-DDDF-4BF3-8ABB-DB8452CDFF64}" type="datetimeFigureOut">
              <a:rPr lang="en-US" smtClean="0"/>
              <a:pPr/>
              <a:t>4/26/20</a:t>
            </a:fld>
            <a:endParaRPr lang="en-US" dirty="0"/>
          </a:p>
        </p:txBody>
      </p:sp>
      <p:sp>
        <p:nvSpPr>
          <p:cNvPr id="5" name="Footer Placeholder 4">
            <a:extLst>
              <a:ext uri="{FF2B5EF4-FFF2-40B4-BE49-F238E27FC236}">
                <a16:creationId xmlns:a16="http://schemas.microsoft.com/office/drawing/2014/main" id="{F5DFA586-4F67-4E3C-A7E9-07560F904DEE}"/>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6" name="Slide Number Placeholder 5">
            <a:extLst>
              <a:ext uri="{FF2B5EF4-FFF2-40B4-BE49-F238E27FC236}">
                <a16:creationId xmlns:a16="http://schemas.microsoft.com/office/drawing/2014/main" id="{0F47F529-1E53-4758-BF4D-63FAFEBD3031}"/>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dirty="0"/>
          </a:p>
        </p:txBody>
      </p:sp>
      <p:sp>
        <p:nvSpPr>
          <p:cNvPr id="10" name="Title Placeholder 1">
            <a:extLst>
              <a:ext uri="{FF2B5EF4-FFF2-40B4-BE49-F238E27FC236}">
                <a16:creationId xmlns:a16="http://schemas.microsoft.com/office/drawing/2014/main" id="{C4E3243D-77CF-B045-A897-EA34C7FACDAA}"/>
              </a:ext>
            </a:extLst>
          </p:cNvPr>
          <p:cNvSpPr>
            <a:spLocks noGrp="1"/>
          </p:cNvSpPr>
          <p:nvPr>
            <p:ph type="title"/>
          </p:nvPr>
        </p:nvSpPr>
        <p:spPr>
          <a:xfrm>
            <a:off x="1524000" y="1930399"/>
            <a:ext cx="9144000" cy="1325563"/>
          </a:xfrm>
          <a:prstGeom prst="rect">
            <a:avLst/>
          </a:prstGeom>
        </p:spPr>
        <p:txBody>
          <a:bodyPr vert="horz" lIns="91440" tIns="45720" rIns="91440" bIns="45720" rtlCol="0" anchor="ctr">
            <a:normAutofit/>
          </a:bodyPr>
          <a:lstStyle>
            <a:lvl1pPr algn="ctr">
              <a:defRPr/>
            </a:lvl1pPr>
          </a:lstStyle>
          <a:p>
            <a:r>
              <a:rPr lang="en-US" dirty="0"/>
              <a:t>CLICK TO EDIT MASTER TITLE STYLE</a:t>
            </a:r>
          </a:p>
        </p:txBody>
      </p:sp>
    </p:spTree>
    <p:extLst>
      <p:ext uri="{BB962C8B-B14F-4D97-AF65-F5344CB8AC3E}">
        <p14:creationId xmlns:p14="http://schemas.microsoft.com/office/powerpoint/2010/main" val="243759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05AEAEC-6C2E-3547-81FE-891DA3A4C3E3}"/>
              </a:ext>
            </a:extLst>
          </p:cNvPr>
          <p:cNvPicPr>
            <a:picLocks noChangeAspect="1"/>
          </p:cNvPicPr>
          <p:nvPr userDrawn="1"/>
        </p:nvPicPr>
        <p:blipFill>
          <a:blip r:embed="rId2">
            <a:alphaModFix amt="10000"/>
          </a:blip>
          <a:stretch>
            <a:fillRect/>
          </a:stretch>
        </p:blipFill>
        <p:spPr>
          <a:xfrm rot="19833674">
            <a:off x="442423" y="352553"/>
            <a:ext cx="1134217" cy="584830"/>
          </a:xfrm>
          <a:prstGeom prst="rect">
            <a:avLst/>
          </a:prstGeom>
        </p:spPr>
      </p:pic>
      <p:sp>
        <p:nvSpPr>
          <p:cNvPr id="3" name="Content Placeholder 2">
            <a:extLst>
              <a:ext uri="{FF2B5EF4-FFF2-40B4-BE49-F238E27FC236}">
                <a16:creationId xmlns:a16="http://schemas.microsoft.com/office/drawing/2014/main" id="{7F831495-290D-499B-B5B1-125E8B2AB54F}"/>
              </a:ext>
            </a:extLst>
          </p:cNvPr>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75290D4-08B5-419C-BF80-B5F880379394}"/>
              </a:ext>
            </a:extLst>
          </p:cNvPr>
          <p:cNvSpPr>
            <a:spLocks noGrp="1"/>
          </p:cNvSpPr>
          <p:nvPr>
            <p:ph type="dt" sz="half" idx="10"/>
          </p:nvPr>
        </p:nvSpPr>
        <p:spPr/>
        <p:txBody>
          <a:bodyPr/>
          <a:lstStyle/>
          <a:p>
            <a:fld id="{B4CD2D1A-DDDF-4BF3-8ABB-DB8452CDFF64}" type="datetimeFigureOut">
              <a:rPr lang="en-US" smtClean="0"/>
              <a:t>4/26/20</a:t>
            </a:fld>
            <a:endParaRPr lang="en-US" dirty="0"/>
          </a:p>
        </p:txBody>
      </p:sp>
      <p:sp>
        <p:nvSpPr>
          <p:cNvPr id="5" name="Footer Placeholder 4">
            <a:extLst>
              <a:ext uri="{FF2B5EF4-FFF2-40B4-BE49-F238E27FC236}">
                <a16:creationId xmlns:a16="http://schemas.microsoft.com/office/drawing/2014/main" id="{60CA03AE-307A-47BA-982F-64994A27F3BD}"/>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6" name="Slide Number Placeholder 5">
            <a:extLst>
              <a:ext uri="{FF2B5EF4-FFF2-40B4-BE49-F238E27FC236}">
                <a16:creationId xmlns:a16="http://schemas.microsoft.com/office/drawing/2014/main" id="{5E8475ED-2EEC-4CDD-AC73-3723672310A4}"/>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dirty="0"/>
          </a:p>
        </p:txBody>
      </p:sp>
      <p:sp>
        <p:nvSpPr>
          <p:cNvPr id="7" name="Title Placeholder 1">
            <a:extLst>
              <a:ext uri="{FF2B5EF4-FFF2-40B4-BE49-F238E27FC236}">
                <a16:creationId xmlns:a16="http://schemas.microsoft.com/office/drawing/2014/main" id="{40D96D1C-012B-D241-99C9-3EAD69FF1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792680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7A368E-7D36-4B47-BAEB-24AEE3E94541}"/>
              </a:ext>
            </a:extLst>
          </p:cNvPr>
          <p:cNvSpPr>
            <a:spLocks noGrp="1"/>
          </p:cNvSpPr>
          <p:nvPr>
            <p:ph sz="half" idx="1"/>
          </p:nvPr>
        </p:nvSpPr>
        <p:spPr>
          <a:xfrm>
            <a:off x="838200" y="1825625"/>
            <a:ext cx="5181600" cy="4351338"/>
          </a:xfrm>
        </p:spPr>
        <p:txBody>
          <a:bodyPr>
            <a:norm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7E71DE8-C13E-4ABB-B971-25B88C1856C6}"/>
              </a:ext>
            </a:extLst>
          </p:cNvPr>
          <p:cNvSpPr>
            <a:spLocks noGrp="1"/>
          </p:cNvSpPr>
          <p:nvPr>
            <p:ph sz="half" idx="2"/>
          </p:nvPr>
        </p:nvSpPr>
        <p:spPr>
          <a:xfrm>
            <a:off x="6172200" y="1825625"/>
            <a:ext cx="5181600" cy="4351338"/>
          </a:xfrm>
        </p:spPr>
        <p:txBody>
          <a:bodyPr>
            <a:norm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F71C6D9-318F-419A-BA12-7122495F7A18}"/>
              </a:ext>
            </a:extLst>
          </p:cNvPr>
          <p:cNvSpPr>
            <a:spLocks noGrp="1"/>
          </p:cNvSpPr>
          <p:nvPr>
            <p:ph type="dt" sz="half" idx="10"/>
          </p:nvPr>
        </p:nvSpPr>
        <p:spPr/>
        <p:txBody>
          <a:bodyPr/>
          <a:lstStyle>
            <a:lvl1pPr>
              <a:defRPr>
                <a:solidFill>
                  <a:schemeClr val="accent3"/>
                </a:solidFill>
              </a:defRPr>
            </a:lvl1pPr>
          </a:lstStyle>
          <a:p>
            <a:fld id="{B4CD2D1A-DDDF-4BF3-8ABB-DB8452CDFF64}" type="datetimeFigureOut">
              <a:rPr lang="en-US" smtClean="0"/>
              <a:pPr/>
              <a:t>4/26/20</a:t>
            </a:fld>
            <a:endParaRPr lang="en-US"/>
          </a:p>
        </p:txBody>
      </p:sp>
      <p:sp>
        <p:nvSpPr>
          <p:cNvPr id="6" name="Footer Placeholder 5">
            <a:extLst>
              <a:ext uri="{FF2B5EF4-FFF2-40B4-BE49-F238E27FC236}">
                <a16:creationId xmlns:a16="http://schemas.microsoft.com/office/drawing/2014/main" id="{812C5496-390F-452C-88DC-4EC3F0B050F0}"/>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7" name="Slide Number Placeholder 6">
            <a:extLst>
              <a:ext uri="{FF2B5EF4-FFF2-40B4-BE49-F238E27FC236}">
                <a16:creationId xmlns:a16="http://schemas.microsoft.com/office/drawing/2014/main" id="{C57A82D5-4FEA-4293-A04E-6C776E53DBDC}"/>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dirty="0"/>
          </a:p>
        </p:txBody>
      </p:sp>
      <p:sp>
        <p:nvSpPr>
          <p:cNvPr id="8" name="Title Placeholder 1">
            <a:extLst>
              <a:ext uri="{FF2B5EF4-FFF2-40B4-BE49-F238E27FC236}">
                <a16:creationId xmlns:a16="http://schemas.microsoft.com/office/drawing/2014/main" id="{E513F7B2-DE3D-E34E-93F6-D5AB1401D9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492507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AEB880-ABE0-43C7-92EC-9855C38B13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03AE8-B17A-44FB-B919-18D3F698F2E1}"/>
              </a:ext>
            </a:extLst>
          </p:cNvPr>
          <p:cNvSpPr>
            <a:spLocks noGrp="1"/>
          </p:cNvSpPr>
          <p:nvPr>
            <p:ph sz="half" idx="2"/>
          </p:nvPr>
        </p:nvSpPr>
        <p:spPr>
          <a:xfrm>
            <a:off x="839788" y="2505075"/>
            <a:ext cx="5157787" cy="3684588"/>
          </a:xfrm>
        </p:spPr>
        <p:txBody>
          <a:bodyPr>
            <a:norm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2579DCC-C544-4AEB-8C7E-50EF1ECD30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7E4FE8-193B-4E90-9AB3-6C705D64E5ED}"/>
              </a:ext>
            </a:extLst>
          </p:cNvPr>
          <p:cNvSpPr>
            <a:spLocks noGrp="1"/>
          </p:cNvSpPr>
          <p:nvPr>
            <p:ph sz="quarter" idx="4"/>
          </p:nvPr>
        </p:nvSpPr>
        <p:spPr>
          <a:xfrm>
            <a:off x="6172200" y="2505075"/>
            <a:ext cx="5183188" cy="3684588"/>
          </a:xfrm>
        </p:spPr>
        <p:txBody>
          <a:bodyPr>
            <a:norm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76C54A6-086A-472B-B08A-5233F75F4857}"/>
              </a:ext>
            </a:extLst>
          </p:cNvPr>
          <p:cNvSpPr>
            <a:spLocks noGrp="1"/>
          </p:cNvSpPr>
          <p:nvPr>
            <p:ph type="dt" sz="half" idx="10"/>
          </p:nvPr>
        </p:nvSpPr>
        <p:spPr/>
        <p:txBody>
          <a:bodyPr/>
          <a:lstStyle>
            <a:lvl1pPr>
              <a:defRPr>
                <a:solidFill>
                  <a:schemeClr val="accent3"/>
                </a:solidFill>
              </a:defRPr>
            </a:lvl1pPr>
          </a:lstStyle>
          <a:p>
            <a:fld id="{B4CD2D1A-DDDF-4BF3-8ABB-DB8452CDFF64}" type="datetimeFigureOut">
              <a:rPr lang="en-US" smtClean="0"/>
              <a:pPr/>
              <a:t>4/26/20</a:t>
            </a:fld>
            <a:endParaRPr lang="en-US"/>
          </a:p>
        </p:txBody>
      </p:sp>
      <p:sp>
        <p:nvSpPr>
          <p:cNvPr id="8" name="Footer Placeholder 7">
            <a:extLst>
              <a:ext uri="{FF2B5EF4-FFF2-40B4-BE49-F238E27FC236}">
                <a16:creationId xmlns:a16="http://schemas.microsoft.com/office/drawing/2014/main" id="{DC6BB17C-F87B-4CD5-A7D8-00601811B611}"/>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9" name="Slide Number Placeholder 8">
            <a:extLst>
              <a:ext uri="{FF2B5EF4-FFF2-40B4-BE49-F238E27FC236}">
                <a16:creationId xmlns:a16="http://schemas.microsoft.com/office/drawing/2014/main" id="{610DF206-A15B-499B-924F-0DC022ECA48A}"/>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dirty="0"/>
          </a:p>
        </p:txBody>
      </p:sp>
      <p:sp>
        <p:nvSpPr>
          <p:cNvPr id="10" name="Title Placeholder 1">
            <a:extLst>
              <a:ext uri="{FF2B5EF4-FFF2-40B4-BE49-F238E27FC236}">
                <a16:creationId xmlns:a16="http://schemas.microsoft.com/office/drawing/2014/main" id="{2F9E4E94-2E96-2F4F-8A64-B405D69AD3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8309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FA810D-CD4F-4554-A125-E87496BAE25F}"/>
              </a:ext>
            </a:extLst>
          </p:cNvPr>
          <p:cNvSpPr>
            <a:spLocks noGrp="1"/>
          </p:cNvSpPr>
          <p:nvPr>
            <p:ph type="dt" sz="half" idx="10"/>
          </p:nvPr>
        </p:nvSpPr>
        <p:spPr/>
        <p:txBody>
          <a:bodyPr/>
          <a:lstStyle>
            <a:lvl1pPr>
              <a:defRPr>
                <a:solidFill>
                  <a:schemeClr val="accent3"/>
                </a:solidFill>
              </a:defRPr>
            </a:lvl1pPr>
          </a:lstStyle>
          <a:p>
            <a:fld id="{B4CD2D1A-DDDF-4BF3-8ABB-DB8452CDFF64}" type="datetimeFigureOut">
              <a:rPr lang="en-US" smtClean="0"/>
              <a:pPr/>
              <a:t>4/26/20</a:t>
            </a:fld>
            <a:endParaRPr lang="en-US"/>
          </a:p>
        </p:txBody>
      </p:sp>
      <p:sp>
        <p:nvSpPr>
          <p:cNvPr id="4" name="Footer Placeholder 3">
            <a:extLst>
              <a:ext uri="{FF2B5EF4-FFF2-40B4-BE49-F238E27FC236}">
                <a16:creationId xmlns:a16="http://schemas.microsoft.com/office/drawing/2014/main" id="{E2B663B9-7E82-4B22-8475-154440BD927D}"/>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5" name="Slide Number Placeholder 4">
            <a:extLst>
              <a:ext uri="{FF2B5EF4-FFF2-40B4-BE49-F238E27FC236}">
                <a16:creationId xmlns:a16="http://schemas.microsoft.com/office/drawing/2014/main" id="{FFC737D4-E1D9-4EEE-82AD-3A0AE95D3270}"/>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a:p>
        </p:txBody>
      </p:sp>
      <p:sp>
        <p:nvSpPr>
          <p:cNvPr id="6" name="Title Placeholder 1">
            <a:extLst>
              <a:ext uri="{FF2B5EF4-FFF2-40B4-BE49-F238E27FC236}">
                <a16:creationId xmlns:a16="http://schemas.microsoft.com/office/drawing/2014/main" id="{5289A39A-31DF-E845-A67B-E6D9D84464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98241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75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4E94C-04E6-4BE3-955E-4B7081A4FE66}"/>
              </a:ext>
            </a:extLst>
          </p:cNvPr>
          <p:cNvSpPr>
            <a:spLocks noGrp="1"/>
          </p:cNvSpPr>
          <p:nvPr>
            <p:ph type="title" hasCustomPrompt="1"/>
          </p:nvPr>
        </p:nvSpPr>
        <p:spPr>
          <a:xfrm>
            <a:off x="839788" y="457200"/>
            <a:ext cx="3932237" cy="1600200"/>
          </a:xfrm>
        </p:spPr>
        <p:txBody>
          <a:bodyPr anchor="b"/>
          <a:lstStyle>
            <a:lvl1pPr>
              <a:defRPr sz="3200" b="0" i="0">
                <a:latin typeface="Franklin Gothic Medium Cond" panose="020B06060304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5BEDC40-84DC-4612-B99B-237A391EF10C}"/>
              </a:ext>
            </a:extLst>
          </p:cNvPr>
          <p:cNvSpPr>
            <a:spLocks noGrp="1"/>
          </p:cNvSpPr>
          <p:nvPr>
            <p:ph idx="1"/>
          </p:nvPr>
        </p:nvSpPr>
        <p:spPr>
          <a:xfrm>
            <a:off x="5183188" y="987425"/>
            <a:ext cx="6172200" cy="4873625"/>
          </a:xfrm>
        </p:spPr>
        <p:txBody>
          <a:bodyPr>
            <a:normAutofit/>
          </a:bodyPr>
          <a:lstStyle>
            <a:lvl1pPr>
              <a:defRPr sz="2000">
                <a:solidFill>
                  <a:schemeClr val="accent5"/>
                </a:solidFill>
              </a:defRPr>
            </a:lvl1pPr>
            <a:lvl2pPr>
              <a:defRPr sz="2000">
                <a:solidFill>
                  <a:schemeClr val="accent5"/>
                </a:solidFill>
              </a:defRPr>
            </a:lvl2pPr>
            <a:lvl3pPr>
              <a:defRPr sz="2000">
                <a:solidFill>
                  <a:schemeClr val="accent5"/>
                </a:solidFill>
              </a:defRPr>
            </a:lvl3pPr>
            <a:lvl4pPr>
              <a:defRPr sz="2000">
                <a:solidFill>
                  <a:schemeClr val="accent5"/>
                </a:solidFill>
              </a:defRPr>
            </a:lvl4pPr>
            <a:lvl5pPr>
              <a:defRPr sz="2000">
                <a:solidFill>
                  <a:schemeClr val="accent5"/>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5871E70-AD01-43C7-AAD2-7A171EA60913}"/>
              </a:ext>
            </a:extLst>
          </p:cNvPr>
          <p:cNvSpPr>
            <a:spLocks noGrp="1"/>
          </p:cNvSpPr>
          <p:nvPr>
            <p:ph type="body" sz="half" idx="2"/>
          </p:nvPr>
        </p:nvSpPr>
        <p:spPr>
          <a:xfrm>
            <a:off x="839788" y="2057400"/>
            <a:ext cx="3932237" cy="3811588"/>
          </a:xfrm>
        </p:spPr>
        <p:txBody>
          <a:bodyPr/>
          <a:lstStyle>
            <a:lvl1pPr marL="0" indent="0">
              <a:buNone/>
              <a:defRPr sz="1600">
                <a:solidFill>
                  <a:schemeClr val="accent5"/>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26734F5-7C17-4B46-9A3D-1956FB1AFCBE}"/>
              </a:ext>
            </a:extLst>
          </p:cNvPr>
          <p:cNvSpPr>
            <a:spLocks noGrp="1"/>
          </p:cNvSpPr>
          <p:nvPr>
            <p:ph type="dt" sz="half" idx="10"/>
          </p:nvPr>
        </p:nvSpPr>
        <p:spPr/>
        <p:txBody>
          <a:bodyPr/>
          <a:lstStyle>
            <a:lvl1pPr>
              <a:defRPr>
                <a:solidFill>
                  <a:schemeClr val="accent3"/>
                </a:solidFill>
              </a:defRPr>
            </a:lvl1pPr>
          </a:lstStyle>
          <a:p>
            <a:fld id="{B4CD2D1A-DDDF-4BF3-8ABB-DB8452CDFF64}" type="datetimeFigureOut">
              <a:rPr lang="en-US" smtClean="0"/>
              <a:pPr/>
              <a:t>4/26/20</a:t>
            </a:fld>
            <a:endParaRPr lang="en-US"/>
          </a:p>
        </p:txBody>
      </p:sp>
      <p:sp>
        <p:nvSpPr>
          <p:cNvPr id="6" name="Footer Placeholder 5">
            <a:extLst>
              <a:ext uri="{FF2B5EF4-FFF2-40B4-BE49-F238E27FC236}">
                <a16:creationId xmlns:a16="http://schemas.microsoft.com/office/drawing/2014/main" id="{B264F285-FD0D-4374-80C6-BE18CB7CB879}"/>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7" name="Slide Number Placeholder 6">
            <a:extLst>
              <a:ext uri="{FF2B5EF4-FFF2-40B4-BE49-F238E27FC236}">
                <a16:creationId xmlns:a16="http://schemas.microsoft.com/office/drawing/2014/main" id="{FDDC4469-2A64-42AA-B308-C99244ED110A}"/>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dirty="0"/>
          </a:p>
        </p:txBody>
      </p:sp>
    </p:spTree>
    <p:extLst>
      <p:ext uri="{BB962C8B-B14F-4D97-AF65-F5344CB8AC3E}">
        <p14:creationId xmlns:p14="http://schemas.microsoft.com/office/powerpoint/2010/main" val="36405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BD7FBC-FDA2-4C3E-821E-E88954BA0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0258729-DBD9-46FD-B9DD-835EB635A9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E89FF4-5067-4B20-A5C3-D620D43FA3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3"/>
                </a:solidFill>
              </a:defRPr>
            </a:lvl1pPr>
          </a:lstStyle>
          <a:p>
            <a:fld id="{B4CD2D1A-DDDF-4BF3-8ABB-DB8452CDFF64}" type="datetimeFigureOut">
              <a:rPr lang="en-US" smtClean="0"/>
              <a:pPr/>
              <a:t>4/26/20</a:t>
            </a:fld>
            <a:endParaRPr lang="en-US" dirty="0"/>
          </a:p>
        </p:txBody>
      </p:sp>
      <p:sp>
        <p:nvSpPr>
          <p:cNvPr id="5" name="Footer Placeholder 4">
            <a:extLst>
              <a:ext uri="{FF2B5EF4-FFF2-40B4-BE49-F238E27FC236}">
                <a16:creationId xmlns:a16="http://schemas.microsoft.com/office/drawing/2014/main" id="{1241511A-0809-4516-B76E-D47E4FE3C3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dirty="0"/>
          </a:p>
        </p:txBody>
      </p:sp>
      <p:sp>
        <p:nvSpPr>
          <p:cNvPr id="6" name="Slide Number Placeholder 5">
            <a:extLst>
              <a:ext uri="{FF2B5EF4-FFF2-40B4-BE49-F238E27FC236}">
                <a16:creationId xmlns:a16="http://schemas.microsoft.com/office/drawing/2014/main" id="{1D25436A-0292-43FE-A587-7B50A01849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3"/>
                </a:solidFill>
              </a:defRPr>
            </a:lvl1pPr>
          </a:lstStyle>
          <a:p>
            <a:fld id="{E1945337-8FC1-4665-96A5-490D09E0B8E5}" type="slidenum">
              <a:rPr lang="en-US" smtClean="0"/>
              <a:pPr/>
              <a:t>‹#›</a:t>
            </a:fld>
            <a:endParaRPr lang="en-US" dirty="0"/>
          </a:p>
        </p:txBody>
      </p:sp>
      <p:pic>
        <p:nvPicPr>
          <p:cNvPr id="9" name="Picture 8" descr="A close up of a sign&#10;&#10;Description automatically generated">
            <a:extLst>
              <a:ext uri="{FF2B5EF4-FFF2-40B4-BE49-F238E27FC236}">
                <a16:creationId xmlns:a16="http://schemas.microsoft.com/office/drawing/2014/main" id="{848EA953-7C93-7D40-B7CD-F923839C549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949452" y="6386167"/>
            <a:ext cx="1023887" cy="293204"/>
          </a:xfrm>
          <a:prstGeom prst="rect">
            <a:avLst/>
          </a:prstGeom>
        </p:spPr>
      </p:pic>
    </p:spTree>
    <p:extLst>
      <p:ext uri="{BB962C8B-B14F-4D97-AF65-F5344CB8AC3E}">
        <p14:creationId xmlns:p14="http://schemas.microsoft.com/office/powerpoint/2010/main" val="199615368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2" r:id="rId3"/>
    <p:sldLayoutId id="2147483673" r:id="rId4"/>
    <p:sldLayoutId id="2147483674" r:id="rId5"/>
    <p:sldLayoutId id="2147483675" r:id="rId6"/>
    <p:sldLayoutId id="2147483676" r:id="rId7"/>
  </p:sldLayoutIdLst>
  <p:txStyles>
    <p:titleStyle>
      <a:lvl1pPr algn="l" defTabSz="914400" rtl="0" eaLnBrk="1" latinLnBrk="0" hangingPunct="1">
        <a:lnSpc>
          <a:spcPct val="90000"/>
        </a:lnSpc>
        <a:spcBef>
          <a:spcPct val="0"/>
        </a:spcBef>
        <a:buNone/>
        <a:defRPr sz="4400" b="0" i="0" kern="1200" spc="150" baseline="0">
          <a:solidFill>
            <a:schemeClr val="accent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D8274B-B3CC-481B-9636-555C710F2BF5}"/>
              </a:ext>
            </a:extLst>
          </p:cNvPr>
          <p:cNvPicPr>
            <a:picLocks noChangeAspect="1"/>
          </p:cNvPicPr>
          <p:nvPr/>
        </p:nvPicPr>
        <p:blipFill rotWithShape="1">
          <a:blip r:embed="rId2"/>
          <a:srcRect l="4697" b="4697"/>
          <a:stretch/>
        </p:blipFill>
        <p:spPr>
          <a:xfrm>
            <a:off x="-2" y="0"/>
            <a:ext cx="12192001" cy="6858000"/>
          </a:xfrm>
          <a:prstGeom prst="rect">
            <a:avLst/>
          </a:prstGeom>
        </p:spPr>
      </p:pic>
      <p:sp>
        <p:nvSpPr>
          <p:cNvPr id="6" name="Subtitle 5">
            <a:extLst>
              <a:ext uri="{FF2B5EF4-FFF2-40B4-BE49-F238E27FC236}">
                <a16:creationId xmlns:a16="http://schemas.microsoft.com/office/drawing/2014/main" id="{4E753D33-D052-434E-8116-B44F5ACE5595}"/>
              </a:ext>
            </a:extLst>
          </p:cNvPr>
          <p:cNvSpPr>
            <a:spLocks noGrp="1"/>
          </p:cNvSpPr>
          <p:nvPr>
            <p:ph type="subTitle" idx="1"/>
          </p:nvPr>
        </p:nvSpPr>
        <p:spPr>
          <a:xfrm>
            <a:off x="1685437" y="2034151"/>
            <a:ext cx="4892344" cy="411202"/>
          </a:xfrm>
        </p:spPr>
        <p:txBody>
          <a:bodyPr>
            <a:normAutofit fontScale="77500" lnSpcReduction="20000"/>
          </a:bodyPr>
          <a:lstStyle/>
          <a:p>
            <a:r>
              <a:rPr lang="en-US" dirty="0">
                <a:solidFill>
                  <a:schemeClr val="bg1"/>
                </a:solidFill>
                <a:latin typeface="Franklin Gothic Medium" panose="020B0603020102020204" pitchFamily="34" charset="0"/>
              </a:rPr>
              <a:t>Strategic Implementation Plan – 4.26.2020</a:t>
            </a:r>
          </a:p>
        </p:txBody>
      </p:sp>
      <p:pic>
        <p:nvPicPr>
          <p:cNvPr id="3" name="Picture 2">
            <a:extLst>
              <a:ext uri="{FF2B5EF4-FFF2-40B4-BE49-F238E27FC236}">
                <a16:creationId xmlns:a16="http://schemas.microsoft.com/office/drawing/2014/main" id="{939585D5-D3EA-E746-A124-01CFAF811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22900"/>
            <a:ext cx="12192000" cy="1435100"/>
          </a:xfrm>
          <a:prstGeom prst="rect">
            <a:avLst/>
          </a:prstGeom>
        </p:spPr>
      </p:pic>
      <p:pic>
        <p:nvPicPr>
          <p:cNvPr id="10" name="Picture 9" descr="A close up of a sign&#10;&#10;Description automatically generated">
            <a:extLst>
              <a:ext uri="{FF2B5EF4-FFF2-40B4-BE49-F238E27FC236}">
                <a16:creationId xmlns:a16="http://schemas.microsoft.com/office/drawing/2014/main" id="{BE9C4A26-AF57-4144-A1E3-74416865D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590" y="1716075"/>
            <a:ext cx="4445485" cy="1273025"/>
          </a:xfrm>
          <a:prstGeom prst="rect">
            <a:avLst/>
          </a:prstGeom>
        </p:spPr>
      </p:pic>
      <p:pic>
        <p:nvPicPr>
          <p:cNvPr id="13" name="Picture 12">
            <a:extLst>
              <a:ext uri="{FF2B5EF4-FFF2-40B4-BE49-F238E27FC236}">
                <a16:creationId xmlns:a16="http://schemas.microsoft.com/office/drawing/2014/main" id="{47823A0C-5C93-4A3F-85DA-8F947E0C4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721" y="572392"/>
            <a:ext cx="3993816" cy="1143684"/>
          </a:xfrm>
          <a:prstGeom prst="rect">
            <a:avLst/>
          </a:prstGeom>
        </p:spPr>
      </p:pic>
      <p:pic>
        <p:nvPicPr>
          <p:cNvPr id="15" name="Picture 14">
            <a:extLst>
              <a:ext uri="{FF2B5EF4-FFF2-40B4-BE49-F238E27FC236}">
                <a16:creationId xmlns:a16="http://schemas.microsoft.com/office/drawing/2014/main" id="{CAA1451A-EB30-4D56-82D0-ECAF4475CE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5275" y="3771047"/>
            <a:ext cx="5312745" cy="1521377"/>
          </a:xfrm>
          <a:prstGeom prst="rect">
            <a:avLst/>
          </a:prstGeom>
        </p:spPr>
      </p:pic>
      <p:pic>
        <p:nvPicPr>
          <p:cNvPr id="17" name="Picture 16">
            <a:extLst>
              <a:ext uri="{FF2B5EF4-FFF2-40B4-BE49-F238E27FC236}">
                <a16:creationId xmlns:a16="http://schemas.microsoft.com/office/drawing/2014/main" id="{78180161-B392-4230-9848-3E29BDB4AB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2422" y="5783987"/>
            <a:ext cx="2489579" cy="712925"/>
          </a:xfrm>
          <a:prstGeom prst="rect">
            <a:avLst/>
          </a:prstGeom>
        </p:spPr>
      </p:pic>
    </p:spTree>
    <p:extLst>
      <p:ext uri="{BB962C8B-B14F-4D97-AF65-F5344CB8AC3E}">
        <p14:creationId xmlns:p14="http://schemas.microsoft.com/office/powerpoint/2010/main" val="893650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B75EB9-FE34-E44D-8E1A-D773EA579CA0}"/>
              </a:ext>
            </a:extLst>
          </p:cNvPr>
          <p:cNvSpPr>
            <a:spLocks noGrp="1"/>
          </p:cNvSpPr>
          <p:nvPr>
            <p:ph idx="1"/>
          </p:nvPr>
        </p:nvSpPr>
        <p:spPr/>
        <p:txBody>
          <a:bodyPr>
            <a:normAutofit/>
          </a:bodyPr>
          <a:lstStyle/>
          <a:p>
            <a:pPr>
              <a:lnSpc>
                <a:spcPct val="100000"/>
              </a:lnSpc>
            </a:pPr>
            <a:r>
              <a:rPr lang="en-US" b="1" dirty="0">
                <a:solidFill>
                  <a:schemeClr val="accent2"/>
                </a:solidFill>
              </a:rPr>
              <a:t>OBJECTIVE - </a:t>
            </a:r>
            <a:r>
              <a:rPr lang="en-US" dirty="0"/>
              <a:t>To work as Allied Golf Organizations in building a comprehensive and medically approved plan that allows golf to be played as a social distancing compatible recreational activity in the United States as we begin recovering from the COVID-19 pandemic. </a:t>
            </a:r>
          </a:p>
          <a:p>
            <a:pPr marL="0" indent="0">
              <a:lnSpc>
                <a:spcPct val="100000"/>
              </a:lnSpc>
              <a:buNone/>
            </a:pPr>
            <a:endParaRPr lang="en-US" b="1" dirty="0">
              <a:solidFill>
                <a:schemeClr val="accent2"/>
              </a:solidFill>
            </a:endParaRPr>
          </a:p>
          <a:p>
            <a:pPr>
              <a:lnSpc>
                <a:spcPct val="100000"/>
              </a:lnSpc>
            </a:pPr>
            <a:r>
              <a:rPr lang="en-US" b="1" dirty="0">
                <a:solidFill>
                  <a:schemeClr val="accent2"/>
                </a:solidFill>
              </a:rPr>
              <a:t>KEY STRATEGIES:</a:t>
            </a:r>
          </a:p>
          <a:p>
            <a:pPr marL="914400" lvl="1" indent="-457200">
              <a:lnSpc>
                <a:spcPct val="100000"/>
              </a:lnSpc>
              <a:buSzPct val="80000"/>
              <a:buFont typeface="+mj-lt"/>
              <a:buAutoNum type="arabicPeriod"/>
            </a:pPr>
            <a:r>
              <a:rPr lang="en-US" dirty="0"/>
              <a:t>Develop the operational underpinnings of the plan off the White House and CDC “Guidelines Opening Up America Again” including a specific, three-phased approach to golf that aligns with the broader plan to re-open the economy.</a:t>
            </a:r>
          </a:p>
          <a:p>
            <a:pPr marL="914400" lvl="1" indent="-457200">
              <a:lnSpc>
                <a:spcPct val="100000"/>
              </a:lnSpc>
              <a:buSzPct val="80000"/>
              <a:buFont typeface="+mj-lt"/>
              <a:buAutoNum type="arabicPeriod"/>
            </a:pPr>
            <a:r>
              <a:rPr lang="en-US" dirty="0"/>
              <a:t>Secure medical review and endorsement of the plan from the CDC to help build trust and acceptance across the country.</a:t>
            </a:r>
          </a:p>
          <a:p>
            <a:pPr marL="914400" lvl="1" indent="-457200">
              <a:lnSpc>
                <a:spcPct val="100000"/>
              </a:lnSpc>
              <a:buSzPct val="80000"/>
              <a:buFont typeface="+mj-lt"/>
              <a:buAutoNum type="arabicPeriod"/>
            </a:pPr>
            <a:r>
              <a:rPr lang="en-US" dirty="0"/>
              <a:t>Promote the attributes of the game and its benefits on a grass-roots and national level to inspire existing golfers and invite new golfers to the game.</a:t>
            </a:r>
          </a:p>
        </p:txBody>
      </p:sp>
      <p:sp>
        <p:nvSpPr>
          <p:cNvPr id="3" name="Title 2">
            <a:extLst>
              <a:ext uri="{FF2B5EF4-FFF2-40B4-BE49-F238E27FC236}">
                <a16:creationId xmlns:a16="http://schemas.microsoft.com/office/drawing/2014/main" id="{A146EDEF-1DBD-D44E-B284-DF8E6CDCE0B8}"/>
              </a:ext>
            </a:extLst>
          </p:cNvPr>
          <p:cNvSpPr>
            <a:spLocks noGrp="1"/>
          </p:cNvSpPr>
          <p:nvPr>
            <p:ph type="title"/>
          </p:nvPr>
        </p:nvSpPr>
        <p:spPr/>
        <p:txBody>
          <a:bodyPr/>
          <a:lstStyle/>
          <a:p>
            <a:r>
              <a:rPr lang="en-US" dirty="0"/>
              <a:t>WHY BACK2GOLF NOW?</a:t>
            </a:r>
          </a:p>
        </p:txBody>
      </p:sp>
    </p:spTree>
    <p:extLst>
      <p:ext uri="{BB962C8B-B14F-4D97-AF65-F5344CB8AC3E}">
        <p14:creationId xmlns:p14="http://schemas.microsoft.com/office/powerpoint/2010/main" val="3933044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B75EB9-FE34-E44D-8E1A-D773EA579CA0}"/>
              </a:ext>
            </a:extLst>
          </p:cNvPr>
          <p:cNvSpPr>
            <a:spLocks noGrp="1"/>
          </p:cNvSpPr>
          <p:nvPr>
            <p:ph idx="1"/>
          </p:nvPr>
        </p:nvSpPr>
        <p:spPr/>
        <p:txBody>
          <a:bodyPr>
            <a:normAutofit/>
          </a:bodyPr>
          <a:lstStyle/>
          <a:p>
            <a:pPr marL="0" indent="0">
              <a:lnSpc>
                <a:spcPct val="100000"/>
              </a:lnSpc>
              <a:buNone/>
            </a:pPr>
            <a:r>
              <a:rPr lang="en-US" b="1" dirty="0">
                <a:solidFill>
                  <a:schemeClr val="accent2"/>
                </a:solidFill>
              </a:rPr>
              <a:t>Step 1 – Develop Medically Endorsed Operational Protocols</a:t>
            </a:r>
          </a:p>
          <a:p>
            <a:pPr marL="0" indent="0">
              <a:lnSpc>
                <a:spcPct val="100000"/>
              </a:lnSpc>
              <a:buNone/>
            </a:pPr>
            <a:endParaRPr lang="en-US" sz="1000" b="1" dirty="0">
              <a:solidFill>
                <a:schemeClr val="accent2"/>
              </a:solidFill>
            </a:endParaRPr>
          </a:p>
          <a:p>
            <a:pPr marL="914400" lvl="1" indent="-457200">
              <a:lnSpc>
                <a:spcPct val="100000"/>
              </a:lnSpc>
              <a:buSzPct val="80000"/>
              <a:buFont typeface="+mj-lt"/>
              <a:buAutoNum type="arabicPeriod"/>
            </a:pPr>
            <a:r>
              <a:rPr lang="en-US" dirty="0"/>
              <a:t>Social Distancing – What are the best practices for the recreational golfer at each phase?</a:t>
            </a:r>
          </a:p>
          <a:p>
            <a:pPr marL="914400" lvl="1" indent="-457200">
              <a:lnSpc>
                <a:spcPct val="100000"/>
              </a:lnSpc>
              <a:buSzPct val="80000"/>
              <a:buFont typeface="+mj-lt"/>
              <a:buAutoNum type="arabicPeriod"/>
            </a:pPr>
            <a:endParaRPr lang="en-US" sz="1000" dirty="0"/>
          </a:p>
          <a:p>
            <a:pPr marL="914400" lvl="1" indent="-457200">
              <a:lnSpc>
                <a:spcPct val="100000"/>
              </a:lnSpc>
              <a:buSzPct val="80000"/>
              <a:buFont typeface="+mj-lt"/>
              <a:buAutoNum type="arabicPeriod"/>
            </a:pPr>
            <a:r>
              <a:rPr lang="en-US" dirty="0"/>
              <a:t>Physical Facilities &amp; Sanitation – What is needed in these re-open scenarios, (i.e.…bathrooms,  sanitation, golf carts, running water, etc.) and how do national and state employment laws factor into these “recommendations”?</a:t>
            </a:r>
          </a:p>
          <a:p>
            <a:pPr marL="914400" lvl="1" indent="-457200">
              <a:lnSpc>
                <a:spcPct val="100000"/>
              </a:lnSpc>
              <a:buSzPct val="80000"/>
              <a:buFont typeface="+mj-lt"/>
              <a:buAutoNum type="arabicPeriod"/>
            </a:pPr>
            <a:endParaRPr lang="en-US" sz="1000" dirty="0"/>
          </a:p>
          <a:p>
            <a:pPr marL="914400" lvl="1" indent="-457200">
              <a:lnSpc>
                <a:spcPct val="100000"/>
              </a:lnSpc>
              <a:buSzPct val="80000"/>
              <a:buFont typeface="+mj-lt"/>
              <a:buAutoNum type="arabicPeriod"/>
            </a:pPr>
            <a:r>
              <a:rPr lang="en-US" dirty="0"/>
              <a:t>Staff Safety - What is recommended and how to manage staying at home vs returning to work?  How do practice facilities and golf courses make the transition to opening? Lastly, how do golf courses police these internal (i.e.…Staff) and external (i.e.. Guests) efforts and follow the CDC  requirements?</a:t>
            </a:r>
          </a:p>
        </p:txBody>
      </p:sp>
      <p:sp>
        <p:nvSpPr>
          <p:cNvPr id="3" name="Title 2">
            <a:extLst>
              <a:ext uri="{FF2B5EF4-FFF2-40B4-BE49-F238E27FC236}">
                <a16:creationId xmlns:a16="http://schemas.microsoft.com/office/drawing/2014/main" id="{A146EDEF-1DBD-D44E-B284-DF8E6CDCE0B8}"/>
              </a:ext>
            </a:extLst>
          </p:cNvPr>
          <p:cNvSpPr>
            <a:spLocks noGrp="1"/>
          </p:cNvSpPr>
          <p:nvPr>
            <p:ph type="title"/>
          </p:nvPr>
        </p:nvSpPr>
        <p:spPr/>
        <p:txBody>
          <a:bodyPr/>
          <a:lstStyle/>
          <a:p>
            <a:r>
              <a:rPr lang="en-US" dirty="0"/>
              <a:t>HOW BACK2GOLF WORKS</a:t>
            </a:r>
          </a:p>
        </p:txBody>
      </p:sp>
    </p:spTree>
    <p:extLst>
      <p:ext uri="{BB962C8B-B14F-4D97-AF65-F5344CB8AC3E}">
        <p14:creationId xmlns:p14="http://schemas.microsoft.com/office/powerpoint/2010/main" val="4267468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B75EB9-FE34-E44D-8E1A-D773EA579CA0}"/>
              </a:ext>
            </a:extLst>
          </p:cNvPr>
          <p:cNvSpPr>
            <a:spLocks noGrp="1"/>
          </p:cNvSpPr>
          <p:nvPr>
            <p:ph idx="1"/>
          </p:nvPr>
        </p:nvSpPr>
        <p:spPr/>
        <p:txBody>
          <a:bodyPr>
            <a:normAutofit lnSpcReduction="10000"/>
          </a:bodyPr>
          <a:lstStyle/>
          <a:p>
            <a:pPr marL="0" indent="0">
              <a:lnSpc>
                <a:spcPct val="100000"/>
              </a:lnSpc>
              <a:buNone/>
            </a:pPr>
            <a:r>
              <a:rPr lang="en-US" b="1" dirty="0">
                <a:solidFill>
                  <a:schemeClr val="accent2"/>
                </a:solidFill>
              </a:rPr>
              <a:t>Step 2 – Grassroots Engagement &amp; Communications</a:t>
            </a:r>
          </a:p>
          <a:p>
            <a:pPr marL="0" indent="0">
              <a:lnSpc>
                <a:spcPct val="100000"/>
              </a:lnSpc>
              <a:buNone/>
            </a:pPr>
            <a:endParaRPr lang="en-US" sz="1000" b="1" dirty="0">
              <a:solidFill>
                <a:schemeClr val="accent2"/>
              </a:solidFill>
            </a:endParaRPr>
          </a:p>
          <a:p>
            <a:pPr marL="914400" lvl="1" indent="-457200">
              <a:lnSpc>
                <a:spcPct val="100000"/>
              </a:lnSpc>
              <a:buSzPct val="80000"/>
              <a:buFont typeface="+mj-lt"/>
              <a:buAutoNum type="arabicPeriod"/>
            </a:pPr>
            <a:r>
              <a:rPr lang="en-US" dirty="0"/>
              <a:t>How do state &amp; local allied organizations work with state and local health officials to re-open golf in conjunction with the approved health guidelines organized against the phased-in approach?</a:t>
            </a:r>
          </a:p>
          <a:p>
            <a:pPr marL="914400" lvl="1" indent="-457200">
              <a:lnSpc>
                <a:spcPct val="100000"/>
              </a:lnSpc>
              <a:buSzPct val="80000"/>
              <a:buFont typeface="+mj-lt"/>
              <a:buAutoNum type="arabicPeriod"/>
            </a:pPr>
            <a:endParaRPr lang="en-US" sz="1000" dirty="0"/>
          </a:p>
          <a:p>
            <a:pPr marL="914400" lvl="1" indent="-457200">
              <a:lnSpc>
                <a:spcPct val="100000"/>
              </a:lnSpc>
              <a:buSzPct val="80000"/>
              <a:buFont typeface="+mj-lt"/>
              <a:buAutoNum type="arabicPeriod"/>
            </a:pPr>
            <a:r>
              <a:rPr lang="en-US" dirty="0"/>
              <a:t>How do private &amp; public golf facilities message "Back2Golf" on a market-by-market basis in conjunction with the approved health guidelines organized against the phased-in approach?</a:t>
            </a:r>
          </a:p>
          <a:p>
            <a:pPr marL="914400" lvl="1" indent="-457200">
              <a:lnSpc>
                <a:spcPct val="100000"/>
              </a:lnSpc>
              <a:buSzPct val="80000"/>
              <a:buFont typeface="+mj-lt"/>
              <a:buAutoNum type="arabicPeriod"/>
            </a:pPr>
            <a:endParaRPr lang="en-US" dirty="0"/>
          </a:p>
          <a:p>
            <a:pPr marL="914400" lvl="1" indent="-457200">
              <a:lnSpc>
                <a:spcPct val="100000"/>
              </a:lnSpc>
              <a:buSzPct val="80000"/>
              <a:buFont typeface="+mj-lt"/>
              <a:buAutoNum type="arabicPeriod"/>
            </a:pPr>
            <a:endParaRPr lang="en-US" sz="1000" dirty="0"/>
          </a:p>
          <a:p>
            <a:pPr marL="457200" lvl="1" indent="0">
              <a:lnSpc>
                <a:spcPct val="100000"/>
              </a:lnSpc>
              <a:buSzPct val="80000"/>
              <a:buNone/>
            </a:pPr>
            <a:r>
              <a:rPr lang="en-US" b="1" dirty="0">
                <a:solidFill>
                  <a:schemeClr val="accent2"/>
                </a:solidFill>
              </a:rPr>
              <a:t>Specific messaging for all 3 phases is critical to (a) respect the health and safety of all involved; and (b) avoid conflicting messages in what will be a confusing  environment across the country based on local conditions and authorities.</a:t>
            </a:r>
          </a:p>
        </p:txBody>
      </p:sp>
      <p:sp>
        <p:nvSpPr>
          <p:cNvPr id="3" name="Title 2">
            <a:extLst>
              <a:ext uri="{FF2B5EF4-FFF2-40B4-BE49-F238E27FC236}">
                <a16:creationId xmlns:a16="http://schemas.microsoft.com/office/drawing/2014/main" id="{A146EDEF-1DBD-D44E-B284-DF8E6CDCE0B8}"/>
              </a:ext>
            </a:extLst>
          </p:cNvPr>
          <p:cNvSpPr>
            <a:spLocks noGrp="1"/>
          </p:cNvSpPr>
          <p:nvPr>
            <p:ph type="title"/>
          </p:nvPr>
        </p:nvSpPr>
        <p:spPr/>
        <p:txBody>
          <a:bodyPr/>
          <a:lstStyle/>
          <a:p>
            <a:r>
              <a:rPr lang="en-US" dirty="0"/>
              <a:t>HOW BACK2GOLF WORKS</a:t>
            </a:r>
          </a:p>
        </p:txBody>
      </p:sp>
    </p:spTree>
    <p:extLst>
      <p:ext uri="{BB962C8B-B14F-4D97-AF65-F5344CB8AC3E}">
        <p14:creationId xmlns:p14="http://schemas.microsoft.com/office/powerpoint/2010/main" val="3945177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B75EB9-FE34-E44D-8E1A-D773EA579CA0}"/>
              </a:ext>
            </a:extLst>
          </p:cNvPr>
          <p:cNvSpPr>
            <a:spLocks noGrp="1"/>
          </p:cNvSpPr>
          <p:nvPr>
            <p:ph idx="1"/>
          </p:nvPr>
        </p:nvSpPr>
        <p:spPr>
          <a:xfrm>
            <a:off x="838200" y="1825625"/>
            <a:ext cx="10515600" cy="4667250"/>
          </a:xfrm>
        </p:spPr>
        <p:txBody>
          <a:bodyPr>
            <a:normAutofit fontScale="85000" lnSpcReduction="10000"/>
          </a:bodyPr>
          <a:lstStyle/>
          <a:p>
            <a:pPr marL="0" indent="0">
              <a:lnSpc>
                <a:spcPct val="100000"/>
              </a:lnSpc>
              <a:buNone/>
            </a:pPr>
            <a:r>
              <a:rPr lang="en-US" sz="2400" b="1" dirty="0">
                <a:solidFill>
                  <a:schemeClr val="accent2"/>
                </a:solidFill>
              </a:rPr>
              <a:t>Step 3 – Inspirational National Marketing and Promotion</a:t>
            </a:r>
          </a:p>
          <a:p>
            <a:pPr marL="0" indent="0">
              <a:lnSpc>
                <a:spcPct val="100000"/>
              </a:lnSpc>
              <a:buNone/>
            </a:pPr>
            <a:endParaRPr lang="en-US" sz="1000" b="1" dirty="0">
              <a:solidFill>
                <a:schemeClr val="accent2"/>
              </a:solidFill>
            </a:endParaRPr>
          </a:p>
          <a:p>
            <a:pPr marL="914400" lvl="1" indent="-457200">
              <a:lnSpc>
                <a:spcPct val="100000"/>
              </a:lnSpc>
              <a:buSzPct val="80000"/>
              <a:buFont typeface="+mj-lt"/>
              <a:buAutoNum type="arabicPeriod"/>
            </a:pPr>
            <a:r>
              <a:rPr lang="en-US" sz="2400" dirty="0"/>
              <a:t>What does an umbrella television, digital, social and data driven campaign look like in a COVID-19 recovery environment that the entire golf industry could support in 2020 and beyond?</a:t>
            </a:r>
          </a:p>
          <a:p>
            <a:pPr marL="914400" lvl="1" indent="-457200">
              <a:lnSpc>
                <a:spcPct val="100000"/>
              </a:lnSpc>
              <a:buSzPct val="80000"/>
              <a:buFont typeface="+mj-lt"/>
              <a:buAutoNum type="arabicPeriod"/>
            </a:pPr>
            <a:endParaRPr lang="en-US" sz="1000" dirty="0"/>
          </a:p>
          <a:p>
            <a:pPr marL="914400" lvl="1" indent="-457200">
              <a:lnSpc>
                <a:spcPct val="100000"/>
              </a:lnSpc>
              <a:buSzPct val="80000"/>
              <a:buFont typeface="+mj-lt"/>
              <a:buAutoNum type="arabicPeriod"/>
            </a:pPr>
            <a:endParaRPr lang="en-US" sz="1000" dirty="0"/>
          </a:p>
          <a:p>
            <a:pPr marL="457200" lvl="1" indent="0">
              <a:lnSpc>
                <a:spcPct val="100000"/>
              </a:lnSpc>
              <a:buSzPct val="80000"/>
              <a:buNone/>
            </a:pPr>
            <a:r>
              <a:rPr lang="en-US" sz="2200" dirty="0">
                <a:solidFill>
                  <a:schemeClr val="accent2"/>
                </a:solidFill>
              </a:rPr>
              <a:t>2. 	</a:t>
            </a:r>
            <a:r>
              <a:rPr lang="en-US" sz="2400" dirty="0">
                <a:solidFill>
                  <a:schemeClr val="accent2"/>
                </a:solidFill>
              </a:rPr>
              <a:t>Recommendation is to focus on core themes:</a:t>
            </a:r>
          </a:p>
          <a:p>
            <a:pPr marL="1371600" lvl="2" indent="-457200">
              <a:lnSpc>
                <a:spcPct val="100000"/>
              </a:lnSpc>
              <a:buSzPct val="80000"/>
              <a:buFont typeface="+mj-lt"/>
              <a:buAutoNum type="alphaLcPeriod"/>
            </a:pPr>
            <a:r>
              <a:rPr lang="en-US" sz="2400" dirty="0">
                <a:solidFill>
                  <a:schemeClr val="accent2"/>
                </a:solidFill>
              </a:rPr>
              <a:t>Accentuate the recreation and health benefits of safely playing golf in a</a:t>
            </a:r>
            <a:br>
              <a:rPr lang="en-US" sz="2400" dirty="0">
                <a:solidFill>
                  <a:schemeClr val="accent2"/>
                </a:solidFill>
              </a:rPr>
            </a:br>
            <a:r>
              <a:rPr lang="en-US" sz="2400" dirty="0">
                <a:solidFill>
                  <a:schemeClr val="accent2"/>
                </a:solidFill>
              </a:rPr>
              <a:t>phased approach.</a:t>
            </a:r>
          </a:p>
          <a:p>
            <a:pPr marL="1371600" lvl="2" indent="-457200">
              <a:lnSpc>
                <a:spcPct val="100000"/>
              </a:lnSpc>
              <a:buSzPct val="80000"/>
              <a:buFont typeface="+mj-lt"/>
              <a:buAutoNum type="alphaLcPeriod"/>
            </a:pPr>
            <a:endParaRPr lang="en-US" sz="2400" dirty="0">
              <a:solidFill>
                <a:schemeClr val="accent2"/>
              </a:solidFill>
            </a:endParaRPr>
          </a:p>
          <a:p>
            <a:pPr marL="1371600" lvl="2" indent="-457200">
              <a:lnSpc>
                <a:spcPct val="100000"/>
              </a:lnSpc>
              <a:buSzPct val="80000"/>
              <a:buFont typeface="+mj-lt"/>
              <a:buAutoNum type="alphaLcPeriod"/>
            </a:pPr>
            <a:r>
              <a:rPr lang="en-US" sz="2400" dirty="0">
                <a:solidFill>
                  <a:schemeClr val="accent2"/>
                </a:solidFill>
              </a:rPr>
              <a:t>Golf prides itself on playing by the rules; following the rules mandated by COVID-19</a:t>
            </a:r>
            <a:br>
              <a:rPr lang="en-US" sz="2400" dirty="0">
                <a:solidFill>
                  <a:schemeClr val="accent2"/>
                </a:solidFill>
              </a:rPr>
            </a:br>
            <a:r>
              <a:rPr lang="en-US" sz="2400" dirty="0">
                <a:solidFill>
                  <a:schemeClr val="accent2"/>
                </a:solidFill>
              </a:rPr>
              <a:t>(e.g. social distancing) are the most important today.</a:t>
            </a:r>
          </a:p>
          <a:p>
            <a:pPr marL="1371600" lvl="2" indent="-457200">
              <a:lnSpc>
                <a:spcPct val="100000"/>
              </a:lnSpc>
              <a:buSzPct val="80000"/>
              <a:buFont typeface="+mj-lt"/>
              <a:buAutoNum type="alphaLcPeriod"/>
            </a:pPr>
            <a:endParaRPr lang="en-US" sz="2400" dirty="0">
              <a:solidFill>
                <a:schemeClr val="accent2"/>
              </a:solidFill>
            </a:endParaRPr>
          </a:p>
          <a:p>
            <a:pPr marL="1371600" lvl="2" indent="-457200">
              <a:lnSpc>
                <a:spcPct val="100000"/>
              </a:lnSpc>
              <a:buSzPct val="80000"/>
              <a:buFont typeface="+mj-lt"/>
              <a:buAutoNum type="alphaLcPeriod"/>
            </a:pPr>
            <a:r>
              <a:rPr lang="en-US" sz="2400" dirty="0">
                <a:solidFill>
                  <a:schemeClr val="accent2"/>
                </a:solidFill>
              </a:rPr>
              <a:t>Long term opportunity to engage non-traditional &amp; new golfers into the game</a:t>
            </a:r>
            <a:r>
              <a:rPr lang="en-US" sz="2400" b="1" dirty="0">
                <a:solidFill>
                  <a:schemeClr val="accent2"/>
                </a:solidFill>
              </a:rPr>
              <a:t>.</a:t>
            </a:r>
          </a:p>
        </p:txBody>
      </p:sp>
      <p:sp>
        <p:nvSpPr>
          <p:cNvPr id="3" name="Title 2">
            <a:extLst>
              <a:ext uri="{FF2B5EF4-FFF2-40B4-BE49-F238E27FC236}">
                <a16:creationId xmlns:a16="http://schemas.microsoft.com/office/drawing/2014/main" id="{A146EDEF-1DBD-D44E-B284-DF8E6CDCE0B8}"/>
              </a:ext>
            </a:extLst>
          </p:cNvPr>
          <p:cNvSpPr>
            <a:spLocks noGrp="1"/>
          </p:cNvSpPr>
          <p:nvPr>
            <p:ph type="title"/>
          </p:nvPr>
        </p:nvSpPr>
        <p:spPr/>
        <p:txBody>
          <a:bodyPr/>
          <a:lstStyle/>
          <a:p>
            <a:r>
              <a:rPr lang="en-US" dirty="0"/>
              <a:t>HOW BACK2GOLF WORKS</a:t>
            </a:r>
          </a:p>
        </p:txBody>
      </p:sp>
    </p:spTree>
    <p:extLst>
      <p:ext uri="{BB962C8B-B14F-4D97-AF65-F5344CB8AC3E}">
        <p14:creationId xmlns:p14="http://schemas.microsoft.com/office/powerpoint/2010/main" val="143032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37F3-45CC-6F45-AE62-0D01BB7C0B48}"/>
              </a:ext>
            </a:extLst>
          </p:cNvPr>
          <p:cNvSpPr>
            <a:spLocks noGrp="1"/>
          </p:cNvSpPr>
          <p:nvPr>
            <p:ph type="title"/>
          </p:nvPr>
        </p:nvSpPr>
        <p:spPr>
          <a:xfrm>
            <a:off x="839788" y="2628900"/>
            <a:ext cx="3932237" cy="1600200"/>
          </a:xfrm>
        </p:spPr>
        <p:txBody>
          <a:bodyPr>
            <a:normAutofit fontScale="90000"/>
          </a:bodyPr>
          <a:lstStyle/>
          <a:p>
            <a:r>
              <a:rPr lang="en-US" sz="4400" dirty="0"/>
              <a:t>PROPOSED PHASED – IN APPROACH</a:t>
            </a:r>
          </a:p>
        </p:txBody>
      </p:sp>
      <p:sp>
        <p:nvSpPr>
          <p:cNvPr id="5" name="Content Placeholder 4">
            <a:extLst>
              <a:ext uri="{FF2B5EF4-FFF2-40B4-BE49-F238E27FC236}">
                <a16:creationId xmlns:a16="http://schemas.microsoft.com/office/drawing/2014/main" id="{096B0F4F-945B-DC43-85C2-E6235B4A0820}"/>
              </a:ext>
            </a:extLst>
          </p:cNvPr>
          <p:cNvSpPr>
            <a:spLocks noGrp="1"/>
          </p:cNvSpPr>
          <p:nvPr>
            <p:ph idx="1"/>
          </p:nvPr>
        </p:nvSpPr>
        <p:spPr>
          <a:xfrm>
            <a:off x="5183188" y="987425"/>
            <a:ext cx="6172200" cy="4873625"/>
          </a:xfrm>
        </p:spPr>
        <p:txBody>
          <a:bodyPr anchor="ctr">
            <a:normAutofit/>
          </a:bodyPr>
          <a:lstStyle/>
          <a:p>
            <a:r>
              <a:rPr lang="en-US" dirty="0"/>
              <a:t>Based on Up-to-Date Data &amp; Readiness</a:t>
            </a:r>
          </a:p>
          <a:p>
            <a:endParaRPr lang="en-US" sz="1000" dirty="0"/>
          </a:p>
          <a:p>
            <a:r>
              <a:rPr lang="en-US" dirty="0"/>
              <a:t>Mitigates Risk of Resurgence</a:t>
            </a:r>
          </a:p>
          <a:p>
            <a:endParaRPr lang="en-US" sz="1000" dirty="0"/>
          </a:p>
          <a:p>
            <a:r>
              <a:rPr lang="en-US" dirty="0"/>
              <a:t>As Communities Open Up, this Plan is Implementable on a Statewide or County-by-County Basis</a:t>
            </a:r>
          </a:p>
          <a:p>
            <a:endParaRPr lang="en-US" sz="1000" dirty="0"/>
          </a:p>
          <a:p>
            <a:r>
              <a:rPr lang="en-US" dirty="0"/>
              <a:t>Details Responsibilities of Individuals &amp; Employers</a:t>
            </a:r>
          </a:p>
          <a:p>
            <a:endParaRPr lang="en-US" sz="1000" dirty="0"/>
          </a:p>
          <a:p>
            <a:r>
              <a:rPr lang="en-US" dirty="0"/>
              <a:t>Follows the Three Phases of CDC’s “Opening Up America Again.</a:t>
            </a:r>
          </a:p>
        </p:txBody>
      </p:sp>
      <p:pic>
        <p:nvPicPr>
          <p:cNvPr id="9" name="Picture 8">
            <a:extLst>
              <a:ext uri="{FF2B5EF4-FFF2-40B4-BE49-F238E27FC236}">
                <a16:creationId xmlns:a16="http://schemas.microsoft.com/office/drawing/2014/main" id="{A9ADE391-3854-4A45-A383-2C09C31BE285}"/>
              </a:ext>
            </a:extLst>
          </p:cNvPr>
          <p:cNvPicPr>
            <a:picLocks noChangeAspect="1"/>
          </p:cNvPicPr>
          <p:nvPr/>
        </p:nvPicPr>
        <p:blipFill>
          <a:blip r:embed="rId2">
            <a:alphaModFix amt="10000"/>
          </a:blip>
          <a:stretch>
            <a:fillRect/>
          </a:stretch>
        </p:blipFill>
        <p:spPr>
          <a:xfrm rot="19833674">
            <a:off x="442423" y="2121717"/>
            <a:ext cx="1134217" cy="584830"/>
          </a:xfrm>
          <a:prstGeom prst="rect">
            <a:avLst/>
          </a:prstGeom>
        </p:spPr>
      </p:pic>
      <p:cxnSp>
        <p:nvCxnSpPr>
          <p:cNvPr id="11" name="Straight Connector 10">
            <a:extLst>
              <a:ext uri="{FF2B5EF4-FFF2-40B4-BE49-F238E27FC236}">
                <a16:creationId xmlns:a16="http://schemas.microsoft.com/office/drawing/2014/main" id="{672483D0-8505-4A45-B818-82B2F821A89B}"/>
              </a:ext>
            </a:extLst>
          </p:cNvPr>
          <p:cNvCxnSpPr>
            <a:cxnSpLocks/>
          </p:cNvCxnSpPr>
          <p:nvPr/>
        </p:nvCxnSpPr>
        <p:spPr>
          <a:xfrm>
            <a:off x="4432852" y="1212781"/>
            <a:ext cx="0" cy="442291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633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AE23605-820C-2F40-A8CA-62DF34C1D69F}"/>
              </a:ext>
            </a:extLst>
          </p:cNvPr>
          <p:cNvSpPr txBox="1">
            <a:spLocks/>
          </p:cNvSpPr>
          <p:nvPr/>
        </p:nvSpPr>
        <p:spPr>
          <a:xfrm>
            <a:off x="453164" y="1567739"/>
            <a:ext cx="1698479" cy="650008"/>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lumMod val="65000"/>
                    <a:lumOff val="35000"/>
                  </a:schemeClr>
                </a:solidFill>
                <a:latin typeface="Gotham Book"/>
                <a:ea typeface="+mn-ea"/>
                <a:cs typeface="Gotham Book"/>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Gotham Book"/>
                <a:ea typeface="+mn-ea"/>
                <a:cs typeface="Gotham Book"/>
              </a:defRPr>
            </a:lvl2pPr>
            <a:lvl3pPr marL="1143000" indent="-228600" algn="l" defTabSz="457200" rtl="0" eaLnBrk="1" latinLnBrk="0" hangingPunct="1">
              <a:spcBef>
                <a:spcPct val="20000"/>
              </a:spcBef>
              <a:buFont typeface="Arial"/>
              <a:buChar char="•"/>
              <a:defRPr sz="1800" kern="1200">
                <a:solidFill>
                  <a:schemeClr val="tx1">
                    <a:lumMod val="65000"/>
                    <a:lumOff val="35000"/>
                  </a:schemeClr>
                </a:solidFill>
                <a:latin typeface="Gotham Book"/>
                <a:ea typeface="+mn-ea"/>
                <a:cs typeface="Gotham Book"/>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4pPr>
            <a:lvl5pPr marL="20574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kern="0" spc="40" dirty="0">
                <a:solidFill>
                  <a:schemeClr val="accent2"/>
                </a:solidFill>
                <a:latin typeface="+mj-lt"/>
              </a:rPr>
              <a:t>PHASE 1</a:t>
            </a:r>
          </a:p>
          <a:p>
            <a:pPr marL="0" indent="0">
              <a:buNone/>
            </a:pPr>
            <a:r>
              <a:rPr lang="en-US" sz="1400" kern="0" spc="40" dirty="0">
                <a:solidFill>
                  <a:schemeClr val="accent5"/>
                </a:solidFill>
                <a:latin typeface="+mn-lt"/>
              </a:rPr>
              <a:t>Individual Golf</a:t>
            </a:r>
          </a:p>
        </p:txBody>
      </p:sp>
      <p:sp>
        <p:nvSpPr>
          <p:cNvPr id="8" name="Subtitle 2">
            <a:extLst>
              <a:ext uri="{FF2B5EF4-FFF2-40B4-BE49-F238E27FC236}">
                <a16:creationId xmlns:a16="http://schemas.microsoft.com/office/drawing/2014/main" id="{C04080BB-6344-1743-A7D9-703FF73ED8F9}"/>
              </a:ext>
            </a:extLst>
          </p:cNvPr>
          <p:cNvSpPr txBox="1">
            <a:spLocks/>
          </p:cNvSpPr>
          <p:nvPr/>
        </p:nvSpPr>
        <p:spPr>
          <a:xfrm>
            <a:off x="453164" y="3294632"/>
            <a:ext cx="2555461" cy="776116"/>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lumMod val="65000"/>
                    <a:lumOff val="35000"/>
                  </a:schemeClr>
                </a:solidFill>
                <a:latin typeface="Gotham Book"/>
                <a:ea typeface="+mn-ea"/>
                <a:cs typeface="Gotham Book"/>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Gotham Book"/>
                <a:ea typeface="+mn-ea"/>
                <a:cs typeface="Gotham Book"/>
              </a:defRPr>
            </a:lvl2pPr>
            <a:lvl3pPr marL="1143000" indent="-228600" algn="l" defTabSz="457200" rtl="0" eaLnBrk="1" latinLnBrk="0" hangingPunct="1">
              <a:spcBef>
                <a:spcPct val="20000"/>
              </a:spcBef>
              <a:buFont typeface="Arial"/>
              <a:buChar char="•"/>
              <a:defRPr sz="1800" kern="1200">
                <a:solidFill>
                  <a:schemeClr val="tx1">
                    <a:lumMod val="65000"/>
                    <a:lumOff val="35000"/>
                  </a:schemeClr>
                </a:solidFill>
                <a:latin typeface="Gotham Book"/>
                <a:ea typeface="+mn-ea"/>
                <a:cs typeface="Gotham Book"/>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4pPr>
            <a:lvl5pPr marL="20574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733" kern="0" spc="40" dirty="0">
                <a:solidFill>
                  <a:schemeClr val="accent2"/>
                </a:solidFill>
                <a:latin typeface="+mj-lt"/>
              </a:rPr>
              <a:t>PHASE 2</a:t>
            </a:r>
          </a:p>
          <a:p>
            <a:pPr marL="0" indent="0">
              <a:buNone/>
            </a:pPr>
            <a:r>
              <a:rPr lang="en-US" sz="1400" kern="0" spc="40" dirty="0">
                <a:solidFill>
                  <a:schemeClr val="accent5"/>
                </a:solidFill>
                <a:latin typeface="+mn-lt"/>
              </a:rPr>
              <a:t>Restricted Programming</a:t>
            </a:r>
          </a:p>
        </p:txBody>
      </p:sp>
      <p:sp>
        <p:nvSpPr>
          <p:cNvPr id="10" name="Subtitle 2">
            <a:extLst>
              <a:ext uri="{FF2B5EF4-FFF2-40B4-BE49-F238E27FC236}">
                <a16:creationId xmlns:a16="http://schemas.microsoft.com/office/drawing/2014/main" id="{609160AB-EE09-2A46-B1DB-DD913E588EE1}"/>
              </a:ext>
            </a:extLst>
          </p:cNvPr>
          <p:cNvSpPr txBox="1">
            <a:spLocks/>
          </p:cNvSpPr>
          <p:nvPr/>
        </p:nvSpPr>
        <p:spPr>
          <a:xfrm>
            <a:off x="453164" y="5080095"/>
            <a:ext cx="1698479" cy="650008"/>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lumMod val="65000"/>
                    <a:lumOff val="35000"/>
                  </a:schemeClr>
                </a:solidFill>
                <a:latin typeface="Gotham Book"/>
                <a:ea typeface="+mn-ea"/>
                <a:cs typeface="Gotham Book"/>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Gotham Book"/>
                <a:ea typeface="+mn-ea"/>
                <a:cs typeface="Gotham Book"/>
              </a:defRPr>
            </a:lvl2pPr>
            <a:lvl3pPr marL="1143000" indent="-228600" algn="l" defTabSz="457200" rtl="0" eaLnBrk="1" latinLnBrk="0" hangingPunct="1">
              <a:spcBef>
                <a:spcPct val="20000"/>
              </a:spcBef>
              <a:buFont typeface="Arial"/>
              <a:buChar char="•"/>
              <a:defRPr sz="1800" kern="1200">
                <a:solidFill>
                  <a:schemeClr val="tx1">
                    <a:lumMod val="65000"/>
                    <a:lumOff val="35000"/>
                  </a:schemeClr>
                </a:solidFill>
                <a:latin typeface="Gotham Book"/>
                <a:ea typeface="+mn-ea"/>
                <a:cs typeface="Gotham Book"/>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4pPr>
            <a:lvl5pPr marL="20574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733" kern="0" spc="40" dirty="0">
                <a:solidFill>
                  <a:schemeClr val="accent2"/>
                </a:solidFill>
                <a:latin typeface="+mj-lt"/>
              </a:rPr>
              <a:t>PHASE 3</a:t>
            </a:r>
          </a:p>
          <a:p>
            <a:pPr marL="0" indent="0">
              <a:buNone/>
            </a:pPr>
            <a:r>
              <a:rPr lang="en-US" sz="1400" kern="0" spc="40" dirty="0">
                <a:solidFill>
                  <a:schemeClr val="accent5"/>
                </a:solidFill>
                <a:latin typeface="+mn-lt"/>
              </a:rPr>
              <a:t>Back to Normal</a:t>
            </a:r>
          </a:p>
        </p:txBody>
      </p:sp>
      <p:cxnSp>
        <p:nvCxnSpPr>
          <p:cNvPr id="12" name="Straight Connector 11">
            <a:extLst>
              <a:ext uri="{FF2B5EF4-FFF2-40B4-BE49-F238E27FC236}">
                <a16:creationId xmlns:a16="http://schemas.microsoft.com/office/drawing/2014/main" id="{96E60B0B-B603-F74D-8032-FF8E29A3CE1D}"/>
              </a:ext>
            </a:extLst>
          </p:cNvPr>
          <p:cNvCxnSpPr>
            <a:cxnSpLocks/>
          </p:cNvCxnSpPr>
          <p:nvPr/>
        </p:nvCxnSpPr>
        <p:spPr>
          <a:xfrm flipH="1">
            <a:off x="379160" y="2796351"/>
            <a:ext cx="7293849" cy="0"/>
          </a:xfrm>
          <a:prstGeom prst="line">
            <a:avLst/>
          </a:prstGeom>
          <a:ln w="635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E410D7D-38A6-2A40-AD51-EA28A433B9C4}"/>
              </a:ext>
            </a:extLst>
          </p:cNvPr>
          <p:cNvPicPr>
            <a:picLocks noChangeAspect="1"/>
          </p:cNvPicPr>
          <p:nvPr/>
        </p:nvPicPr>
        <p:blipFill>
          <a:blip r:embed="rId2"/>
          <a:stretch>
            <a:fillRect/>
          </a:stretch>
        </p:blipFill>
        <p:spPr>
          <a:xfrm rot="20856526">
            <a:off x="3231449" y="1511299"/>
            <a:ext cx="774276" cy="762889"/>
          </a:xfrm>
          <a:prstGeom prst="rect">
            <a:avLst/>
          </a:prstGeom>
        </p:spPr>
      </p:pic>
      <p:grpSp>
        <p:nvGrpSpPr>
          <p:cNvPr id="15" name="Group 14">
            <a:extLst>
              <a:ext uri="{FF2B5EF4-FFF2-40B4-BE49-F238E27FC236}">
                <a16:creationId xmlns:a16="http://schemas.microsoft.com/office/drawing/2014/main" id="{7B261CFF-D10C-044A-8154-29716E09CC40}"/>
              </a:ext>
            </a:extLst>
          </p:cNvPr>
          <p:cNvGrpSpPr/>
          <p:nvPr/>
        </p:nvGrpSpPr>
        <p:grpSpPr>
          <a:xfrm>
            <a:off x="2866172" y="3301246"/>
            <a:ext cx="2254228" cy="762889"/>
            <a:chOff x="2455348" y="2598999"/>
            <a:chExt cx="1690671" cy="572167"/>
          </a:xfrm>
        </p:grpSpPr>
        <p:pic>
          <p:nvPicPr>
            <p:cNvPr id="16" name="Picture 15">
              <a:extLst>
                <a:ext uri="{FF2B5EF4-FFF2-40B4-BE49-F238E27FC236}">
                  <a16:creationId xmlns:a16="http://schemas.microsoft.com/office/drawing/2014/main" id="{AE655091-DFD2-5443-86A3-8F07F8A95766}"/>
                </a:ext>
              </a:extLst>
            </p:cNvPr>
            <p:cNvPicPr>
              <a:picLocks noChangeAspect="1"/>
            </p:cNvPicPr>
            <p:nvPr/>
          </p:nvPicPr>
          <p:blipFill>
            <a:blip r:embed="rId2"/>
            <a:stretch>
              <a:fillRect/>
            </a:stretch>
          </p:blipFill>
          <p:spPr>
            <a:xfrm rot="20856526">
              <a:off x="3287821" y="2598999"/>
              <a:ext cx="580707" cy="572167"/>
            </a:xfrm>
            <a:prstGeom prst="rect">
              <a:avLst/>
            </a:prstGeom>
          </p:spPr>
        </p:pic>
        <p:pic>
          <p:nvPicPr>
            <p:cNvPr id="17" name="Picture 16">
              <a:extLst>
                <a:ext uri="{FF2B5EF4-FFF2-40B4-BE49-F238E27FC236}">
                  <a16:creationId xmlns:a16="http://schemas.microsoft.com/office/drawing/2014/main" id="{3CBFAC87-236D-FF46-A7B3-23F7E1D8B6ED}"/>
                </a:ext>
              </a:extLst>
            </p:cNvPr>
            <p:cNvPicPr>
              <a:picLocks noChangeAspect="1"/>
            </p:cNvPicPr>
            <p:nvPr/>
          </p:nvPicPr>
          <p:blipFill>
            <a:blip r:embed="rId2"/>
            <a:stretch>
              <a:fillRect/>
            </a:stretch>
          </p:blipFill>
          <p:spPr>
            <a:xfrm rot="20856526">
              <a:off x="2455348" y="2598999"/>
              <a:ext cx="580707" cy="572167"/>
            </a:xfrm>
            <a:prstGeom prst="rect">
              <a:avLst/>
            </a:prstGeom>
          </p:spPr>
        </p:pic>
        <p:pic>
          <p:nvPicPr>
            <p:cNvPr id="18" name="Picture 17">
              <a:extLst>
                <a:ext uri="{FF2B5EF4-FFF2-40B4-BE49-F238E27FC236}">
                  <a16:creationId xmlns:a16="http://schemas.microsoft.com/office/drawing/2014/main" id="{24D847BE-406A-704A-BC5C-31AEE5A49880}"/>
                </a:ext>
              </a:extLst>
            </p:cNvPr>
            <p:cNvPicPr>
              <a:picLocks noChangeAspect="1"/>
            </p:cNvPicPr>
            <p:nvPr/>
          </p:nvPicPr>
          <p:blipFill>
            <a:blip r:embed="rId2"/>
            <a:stretch>
              <a:fillRect/>
            </a:stretch>
          </p:blipFill>
          <p:spPr>
            <a:xfrm rot="20856526">
              <a:off x="2732839" y="2598999"/>
              <a:ext cx="580707" cy="572167"/>
            </a:xfrm>
            <a:prstGeom prst="rect">
              <a:avLst/>
            </a:prstGeom>
          </p:spPr>
        </p:pic>
        <p:pic>
          <p:nvPicPr>
            <p:cNvPr id="19" name="Picture 18">
              <a:extLst>
                <a:ext uri="{FF2B5EF4-FFF2-40B4-BE49-F238E27FC236}">
                  <a16:creationId xmlns:a16="http://schemas.microsoft.com/office/drawing/2014/main" id="{E5ED3ADC-94A7-D84B-9918-CE170F5EF06A}"/>
                </a:ext>
              </a:extLst>
            </p:cNvPr>
            <p:cNvPicPr>
              <a:picLocks noChangeAspect="1"/>
            </p:cNvPicPr>
            <p:nvPr/>
          </p:nvPicPr>
          <p:blipFill>
            <a:blip r:embed="rId2"/>
            <a:stretch>
              <a:fillRect/>
            </a:stretch>
          </p:blipFill>
          <p:spPr>
            <a:xfrm rot="20856526">
              <a:off x="3010330" y="2598999"/>
              <a:ext cx="580707" cy="572167"/>
            </a:xfrm>
            <a:prstGeom prst="rect">
              <a:avLst/>
            </a:prstGeom>
          </p:spPr>
        </p:pic>
        <p:pic>
          <p:nvPicPr>
            <p:cNvPr id="20" name="Picture 19">
              <a:extLst>
                <a:ext uri="{FF2B5EF4-FFF2-40B4-BE49-F238E27FC236}">
                  <a16:creationId xmlns:a16="http://schemas.microsoft.com/office/drawing/2014/main" id="{81476F56-FCA8-E343-A3BB-600686EDF612}"/>
                </a:ext>
              </a:extLst>
            </p:cNvPr>
            <p:cNvPicPr>
              <a:picLocks noChangeAspect="1"/>
            </p:cNvPicPr>
            <p:nvPr/>
          </p:nvPicPr>
          <p:blipFill>
            <a:blip r:embed="rId2"/>
            <a:stretch>
              <a:fillRect/>
            </a:stretch>
          </p:blipFill>
          <p:spPr>
            <a:xfrm rot="20856526">
              <a:off x="3565312" y="2598999"/>
              <a:ext cx="580707" cy="572167"/>
            </a:xfrm>
            <a:prstGeom prst="rect">
              <a:avLst/>
            </a:prstGeom>
          </p:spPr>
        </p:pic>
      </p:grpSp>
      <p:grpSp>
        <p:nvGrpSpPr>
          <p:cNvPr id="21" name="Group 20">
            <a:extLst>
              <a:ext uri="{FF2B5EF4-FFF2-40B4-BE49-F238E27FC236}">
                <a16:creationId xmlns:a16="http://schemas.microsoft.com/office/drawing/2014/main" id="{A08A6FF5-2FE6-9243-AEF3-7DB610B014DC}"/>
              </a:ext>
            </a:extLst>
          </p:cNvPr>
          <p:cNvGrpSpPr/>
          <p:nvPr/>
        </p:nvGrpSpPr>
        <p:grpSpPr>
          <a:xfrm>
            <a:off x="2866172" y="5023655"/>
            <a:ext cx="4438929" cy="762889"/>
            <a:chOff x="2455348" y="4221662"/>
            <a:chExt cx="3329197" cy="572167"/>
          </a:xfrm>
        </p:grpSpPr>
        <p:pic>
          <p:nvPicPr>
            <p:cNvPr id="22" name="Picture 21">
              <a:extLst>
                <a:ext uri="{FF2B5EF4-FFF2-40B4-BE49-F238E27FC236}">
                  <a16:creationId xmlns:a16="http://schemas.microsoft.com/office/drawing/2014/main" id="{25017D33-BEB9-3049-A409-5D1F2D6CB65B}"/>
                </a:ext>
              </a:extLst>
            </p:cNvPr>
            <p:cNvPicPr>
              <a:picLocks noChangeAspect="1"/>
            </p:cNvPicPr>
            <p:nvPr/>
          </p:nvPicPr>
          <p:blipFill>
            <a:blip r:embed="rId2"/>
            <a:stretch>
              <a:fillRect/>
            </a:stretch>
          </p:blipFill>
          <p:spPr>
            <a:xfrm rot="20856526">
              <a:off x="3279895" y="4221662"/>
              <a:ext cx="580707" cy="572167"/>
            </a:xfrm>
            <a:prstGeom prst="rect">
              <a:avLst/>
            </a:prstGeom>
          </p:spPr>
        </p:pic>
        <p:pic>
          <p:nvPicPr>
            <p:cNvPr id="23" name="Picture 22">
              <a:extLst>
                <a:ext uri="{FF2B5EF4-FFF2-40B4-BE49-F238E27FC236}">
                  <a16:creationId xmlns:a16="http://schemas.microsoft.com/office/drawing/2014/main" id="{501AF067-6AE7-EF42-8490-7FD38D75232D}"/>
                </a:ext>
              </a:extLst>
            </p:cNvPr>
            <p:cNvPicPr>
              <a:picLocks noChangeAspect="1"/>
            </p:cNvPicPr>
            <p:nvPr/>
          </p:nvPicPr>
          <p:blipFill>
            <a:blip r:embed="rId2"/>
            <a:stretch>
              <a:fillRect/>
            </a:stretch>
          </p:blipFill>
          <p:spPr>
            <a:xfrm rot="20856526">
              <a:off x="2455348" y="4221662"/>
              <a:ext cx="580707" cy="572167"/>
            </a:xfrm>
            <a:prstGeom prst="rect">
              <a:avLst/>
            </a:prstGeom>
          </p:spPr>
        </p:pic>
        <p:pic>
          <p:nvPicPr>
            <p:cNvPr id="24" name="Picture 23">
              <a:extLst>
                <a:ext uri="{FF2B5EF4-FFF2-40B4-BE49-F238E27FC236}">
                  <a16:creationId xmlns:a16="http://schemas.microsoft.com/office/drawing/2014/main" id="{05A93505-F4D5-EE43-884F-B0DDEE47A970}"/>
                </a:ext>
              </a:extLst>
            </p:cNvPr>
            <p:cNvPicPr>
              <a:picLocks noChangeAspect="1"/>
            </p:cNvPicPr>
            <p:nvPr/>
          </p:nvPicPr>
          <p:blipFill>
            <a:blip r:embed="rId2"/>
            <a:stretch>
              <a:fillRect/>
            </a:stretch>
          </p:blipFill>
          <p:spPr>
            <a:xfrm rot="20856526">
              <a:off x="2730197" y="4221662"/>
              <a:ext cx="580707" cy="572167"/>
            </a:xfrm>
            <a:prstGeom prst="rect">
              <a:avLst/>
            </a:prstGeom>
          </p:spPr>
        </p:pic>
        <p:pic>
          <p:nvPicPr>
            <p:cNvPr id="25" name="Picture 24">
              <a:extLst>
                <a:ext uri="{FF2B5EF4-FFF2-40B4-BE49-F238E27FC236}">
                  <a16:creationId xmlns:a16="http://schemas.microsoft.com/office/drawing/2014/main" id="{B3D1F694-0362-7C49-9158-847ED642CDD1}"/>
                </a:ext>
              </a:extLst>
            </p:cNvPr>
            <p:cNvPicPr>
              <a:picLocks noChangeAspect="1"/>
            </p:cNvPicPr>
            <p:nvPr/>
          </p:nvPicPr>
          <p:blipFill>
            <a:blip r:embed="rId2"/>
            <a:stretch>
              <a:fillRect/>
            </a:stretch>
          </p:blipFill>
          <p:spPr>
            <a:xfrm rot="20856526">
              <a:off x="3005046" y="4221662"/>
              <a:ext cx="580707" cy="572167"/>
            </a:xfrm>
            <a:prstGeom prst="rect">
              <a:avLst/>
            </a:prstGeom>
          </p:spPr>
        </p:pic>
        <p:pic>
          <p:nvPicPr>
            <p:cNvPr id="26" name="Picture 25">
              <a:extLst>
                <a:ext uri="{FF2B5EF4-FFF2-40B4-BE49-F238E27FC236}">
                  <a16:creationId xmlns:a16="http://schemas.microsoft.com/office/drawing/2014/main" id="{E259379C-AD30-6148-B769-ED8444972830}"/>
                </a:ext>
              </a:extLst>
            </p:cNvPr>
            <p:cNvPicPr>
              <a:picLocks noChangeAspect="1"/>
            </p:cNvPicPr>
            <p:nvPr/>
          </p:nvPicPr>
          <p:blipFill>
            <a:blip r:embed="rId2"/>
            <a:stretch>
              <a:fillRect/>
            </a:stretch>
          </p:blipFill>
          <p:spPr>
            <a:xfrm rot="20856526">
              <a:off x="3554744" y="4221662"/>
              <a:ext cx="580707" cy="572167"/>
            </a:xfrm>
            <a:prstGeom prst="rect">
              <a:avLst/>
            </a:prstGeom>
          </p:spPr>
        </p:pic>
        <p:pic>
          <p:nvPicPr>
            <p:cNvPr id="27" name="Picture 26">
              <a:extLst>
                <a:ext uri="{FF2B5EF4-FFF2-40B4-BE49-F238E27FC236}">
                  <a16:creationId xmlns:a16="http://schemas.microsoft.com/office/drawing/2014/main" id="{3FB95316-80B5-3349-B573-D620FAA73E42}"/>
                </a:ext>
              </a:extLst>
            </p:cNvPr>
            <p:cNvPicPr>
              <a:picLocks noChangeAspect="1"/>
            </p:cNvPicPr>
            <p:nvPr/>
          </p:nvPicPr>
          <p:blipFill>
            <a:blip r:embed="rId2"/>
            <a:stretch>
              <a:fillRect/>
            </a:stretch>
          </p:blipFill>
          <p:spPr>
            <a:xfrm rot="20856526">
              <a:off x="4654140" y="4221662"/>
              <a:ext cx="580707" cy="572167"/>
            </a:xfrm>
            <a:prstGeom prst="rect">
              <a:avLst/>
            </a:prstGeom>
          </p:spPr>
        </p:pic>
        <p:pic>
          <p:nvPicPr>
            <p:cNvPr id="28" name="Picture 27">
              <a:extLst>
                <a:ext uri="{FF2B5EF4-FFF2-40B4-BE49-F238E27FC236}">
                  <a16:creationId xmlns:a16="http://schemas.microsoft.com/office/drawing/2014/main" id="{C14C4D4C-CA9B-2D4F-89A9-BCFB94503303}"/>
                </a:ext>
              </a:extLst>
            </p:cNvPr>
            <p:cNvPicPr>
              <a:picLocks noChangeAspect="1"/>
            </p:cNvPicPr>
            <p:nvPr/>
          </p:nvPicPr>
          <p:blipFill>
            <a:blip r:embed="rId2"/>
            <a:stretch>
              <a:fillRect/>
            </a:stretch>
          </p:blipFill>
          <p:spPr>
            <a:xfrm rot="20856526">
              <a:off x="3829593" y="4221662"/>
              <a:ext cx="580707" cy="572167"/>
            </a:xfrm>
            <a:prstGeom prst="rect">
              <a:avLst/>
            </a:prstGeom>
          </p:spPr>
        </p:pic>
        <p:pic>
          <p:nvPicPr>
            <p:cNvPr id="29" name="Picture 28">
              <a:extLst>
                <a:ext uri="{FF2B5EF4-FFF2-40B4-BE49-F238E27FC236}">
                  <a16:creationId xmlns:a16="http://schemas.microsoft.com/office/drawing/2014/main" id="{407E7D08-52D3-814A-A8D2-AF69E2D54481}"/>
                </a:ext>
              </a:extLst>
            </p:cNvPr>
            <p:cNvPicPr>
              <a:picLocks noChangeAspect="1"/>
            </p:cNvPicPr>
            <p:nvPr/>
          </p:nvPicPr>
          <p:blipFill>
            <a:blip r:embed="rId2"/>
            <a:stretch>
              <a:fillRect/>
            </a:stretch>
          </p:blipFill>
          <p:spPr>
            <a:xfrm rot="20856526">
              <a:off x="4104442" y="4221662"/>
              <a:ext cx="580707" cy="572167"/>
            </a:xfrm>
            <a:prstGeom prst="rect">
              <a:avLst/>
            </a:prstGeom>
          </p:spPr>
        </p:pic>
        <p:pic>
          <p:nvPicPr>
            <p:cNvPr id="30" name="Picture 29">
              <a:extLst>
                <a:ext uri="{FF2B5EF4-FFF2-40B4-BE49-F238E27FC236}">
                  <a16:creationId xmlns:a16="http://schemas.microsoft.com/office/drawing/2014/main" id="{C41B0221-3B7B-3C41-8E8F-B57F12CDCDFD}"/>
                </a:ext>
              </a:extLst>
            </p:cNvPr>
            <p:cNvPicPr>
              <a:picLocks noChangeAspect="1"/>
            </p:cNvPicPr>
            <p:nvPr/>
          </p:nvPicPr>
          <p:blipFill>
            <a:blip r:embed="rId2"/>
            <a:stretch>
              <a:fillRect/>
            </a:stretch>
          </p:blipFill>
          <p:spPr>
            <a:xfrm rot="20856526">
              <a:off x="4379291" y="4221662"/>
              <a:ext cx="580707" cy="572167"/>
            </a:xfrm>
            <a:prstGeom prst="rect">
              <a:avLst/>
            </a:prstGeom>
          </p:spPr>
        </p:pic>
        <p:pic>
          <p:nvPicPr>
            <p:cNvPr id="31" name="Picture 30">
              <a:extLst>
                <a:ext uri="{FF2B5EF4-FFF2-40B4-BE49-F238E27FC236}">
                  <a16:creationId xmlns:a16="http://schemas.microsoft.com/office/drawing/2014/main" id="{A9353822-C1C6-554A-B061-28CDEB270F75}"/>
                </a:ext>
              </a:extLst>
            </p:cNvPr>
            <p:cNvPicPr>
              <a:picLocks noChangeAspect="1"/>
            </p:cNvPicPr>
            <p:nvPr/>
          </p:nvPicPr>
          <p:blipFill>
            <a:blip r:embed="rId2"/>
            <a:stretch>
              <a:fillRect/>
            </a:stretch>
          </p:blipFill>
          <p:spPr>
            <a:xfrm rot="20856526">
              <a:off x="4928989" y="4221662"/>
              <a:ext cx="580707" cy="572167"/>
            </a:xfrm>
            <a:prstGeom prst="rect">
              <a:avLst/>
            </a:prstGeom>
          </p:spPr>
        </p:pic>
        <p:pic>
          <p:nvPicPr>
            <p:cNvPr id="32" name="Picture 31">
              <a:extLst>
                <a:ext uri="{FF2B5EF4-FFF2-40B4-BE49-F238E27FC236}">
                  <a16:creationId xmlns:a16="http://schemas.microsoft.com/office/drawing/2014/main" id="{40C2DE62-3F02-F444-8911-9C26F6882302}"/>
                </a:ext>
              </a:extLst>
            </p:cNvPr>
            <p:cNvPicPr>
              <a:picLocks noChangeAspect="1"/>
            </p:cNvPicPr>
            <p:nvPr/>
          </p:nvPicPr>
          <p:blipFill>
            <a:blip r:embed="rId2"/>
            <a:stretch>
              <a:fillRect/>
            </a:stretch>
          </p:blipFill>
          <p:spPr>
            <a:xfrm rot="20856526">
              <a:off x="5203838" y="4221662"/>
              <a:ext cx="580707" cy="572167"/>
            </a:xfrm>
            <a:prstGeom prst="rect">
              <a:avLst/>
            </a:prstGeom>
          </p:spPr>
        </p:pic>
      </p:grpSp>
      <p:graphicFrame>
        <p:nvGraphicFramePr>
          <p:cNvPr id="5" name="Table 4">
            <a:extLst>
              <a:ext uri="{FF2B5EF4-FFF2-40B4-BE49-F238E27FC236}">
                <a16:creationId xmlns:a16="http://schemas.microsoft.com/office/drawing/2014/main" id="{CB057332-0008-E34C-8A7D-96A9B75DAE09}"/>
              </a:ext>
            </a:extLst>
          </p:cNvPr>
          <p:cNvGraphicFramePr>
            <a:graphicFrameLocks noGrp="1"/>
          </p:cNvGraphicFramePr>
          <p:nvPr>
            <p:extLst>
              <p:ext uri="{D42A27DB-BD31-4B8C-83A1-F6EECF244321}">
                <p14:modId xmlns:p14="http://schemas.microsoft.com/office/powerpoint/2010/main" val="2628021668"/>
              </p:ext>
            </p:extLst>
          </p:nvPr>
        </p:nvGraphicFramePr>
        <p:xfrm>
          <a:off x="7809524" y="1042696"/>
          <a:ext cx="3929311" cy="5180890"/>
        </p:xfrm>
        <a:graphic>
          <a:graphicData uri="http://schemas.openxmlformats.org/drawingml/2006/table">
            <a:tbl>
              <a:tblPr firstRow="1" bandRow="1">
                <a:tableStyleId>{5940675A-B579-460E-94D1-54222C63F5DA}</a:tableStyleId>
              </a:tblPr>
              <a:tblGrid>
                <a:gridCol w="3929311">
                  <a:extLst>
                    <a:ext uri="{9D8B030D-6E8A-4147-A177-3AD203B41FA5}">
                      <a16:colId xmlns:a16="http://schemas.microsoft.com/office/drawing/2014/main" val="731346276"/>
                    </a:ext>
                  </a:extLst>
                </a:gridCol>
              </a:tblGrid>
              <a:tr h="1739920">
                <a:tc>
                  <a:txBody>
                    <a:bodyPr/>
                    <a:lstStyle/>
                    <a:p>
                      <a:pPr marL="228594" indent="-228594">
                        <a:buFont typeface="Arial" panose="020B0604020202020204" pitchFamily="34" charset="0"/>
                        <a:buChar char="•"/>
                      </a:pPr>
                      <a:r>
                        <a:rPr lang="en-US" sz="1200" dirty="0">
                          <a:solidFill>
                            <a:schemeClr val="accent5"/>
                          </a:solidFill>
                        </a:rPr>
                        <a:t>Gatherings of no more than </a:t>
                      </a:r>
                      <a:r>
                        <a:rPr lang="en-US" sz="1200" u="sng" dirty="0">
                          <a:solidFill>
                            <a:schemeClr val="accent5"/>
                          </a:solidFill>
                        </a:rPr>
                        <a:t>10 people</a:t>
                      </a:r>
                    </a:p>
                    <a:p>
                      <a:pPr marL="228594" indent="-228594">
                        <a:buFont typeface="Arial" panose="020B0604020202020204" pitchFamily="34" charset="0"/>
                        <a:buChar char="•"/>
                      </a:pPr>
                      <a:r>
                        <a:rPr lang="en-US" sz="1200" dirty="0">
                          <a:solidFill>
                            <a:schemeClr val="accent5"/>
                          </a:solidFill>
                        </a:rPr>
                        <a:t>Strict social distancing</a:t>
                      </a:r>
                    </a:p>
                    <a:p>
                      <a:pPr marL="228594" indent="-228594">
                        <a:buFont typeface="Arial" panose="020B0604020202020204" pitchFamily="34" charset="0"/>
                        <a:buChar char="•"/>
                      </a:pPr>
                      <a:r>
                        <a:rPr lang="en-US" sz="1200" dirty="0">
                          <a:solidFill>
                            <a:schemeClr val="accent5"/>
                          </a:solidFill>
                        </a:rPr>
                        <a:t>Walking the course or single cart riders</a:t>
                      </a:r>
                    </a:p>
                    <a:p>
                      <a:pPr marL="228594" indent="-228594">
                        <a:buFont typeface="Arial" panose="020B0604020202020204" pitchFamily="34" charset="0"/>
                        <a:buChar char="•"/>
                      </a:pPr>
                      <a:r>
                        <a:rPr lang="en-US" sz="1200" dirty="0">
                          <a:solidFill>
                            <a:schemeClr val="accent5"/>
                          </a:solidFill>
                        </a:rPr>
                        <a:t>Restricted golf course set up</a:t>
                      </a:r>
                    </a:p>
                    <a:p>
                      <a:pPr marL="228594" indent="-228594">
                        <a:buFont typeface="Arial" panose="020B0604020202020204" pitchFamily="34" charset="0"/>
                        <a:buChar char="•"/>
                      </a:pPr>
                      <a:r>
                        <a:rPr lang="en-US" sz="1200" dirty="0">
                          <a:solidFill>
                            <a:schemeClr val="accent5"/>
                          </a:solidFill>
                        </a:rPr>
                        <a:t>Clubhouses, golf shops and other amenities closed</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773099140"/>
                  </a:ext>
                </a:extLst>
              </a:tr>
              <a:tr h="1762536">
                <a:tc>
                  <a:txBody>
                    <a:bodyPr/>
                    <a:lstStyle/>
                    <a:p>
                      <a:pPr marL="228594" indent="-228594">
                        <a:buFont typeface="Arial" panose="020B0604020202020204" pitchFamily="34" charset="0"/>
                        <a:buChar char="•"/>
                      </a:pPr>
                      <a:r>
                        <a:rPr lang="en-US" sz="1200" dirty="0">
                          <a:solidFill>
                            <a:schemeClr val="accent5"/>
                          </a:solidFill>
                        </a:rPr>
                        <a:t>Gatherings of no more than </a:t>
                      </a:r>
                      <a:r>
                        <a:rPr lang="en-US" sz="1200" u="sng" dirty="0">
                          <a:solidFill>
                            <a:schemeClr val="accent5"/>
                          </a:solidFill>
                        </a:rPr>
                        <a:t>50 people</a:t>
                      </a:r>
                    </a:p>
                    <a:p>
                      <a:pPr marL="228594" indent="-228594">
                        <a:buFont typeface="Arial" panose="020B0604020202020204" pitchFamily="34" charset="0"/>
                        <a:buChar char="•"/>
                      </a:pPr>
                      <a:r>
                        <a:rPr lang="en-US" sz="1200" dirty="0">
                          <a:solidFill>
                            <a:schemeClr val="accent5"/>
                          </a:solidFill>
                        </a:rPr>
                        <a:t>Social distancing maintained</a:t>
                      </a:r>
                    </a:p>
                    <a:p>
                      <a:pPr marL="228594" indent="-228594">
                        <a:buFont typeface="Arial" panose="020B0604020202020204" pitchFamily="34" charset="0"/>
                        <a:buChar char="•"/>
                      </a:pPr>
                      <a:r>
                        <a:rPr lang="en-US" sz="1200" dirty="0">
                          <a:solidFill>
                            <a:schemeClr val="accent5"/>
                          </a:solidFill>
                        </a:rPr>
                        <a:t>Normal groups of golfers may</a:t>
                      </a:r>
                      <a:br>
                        <a:rPr lang="en-US" sz="1200" dirty="0">
                          <a:solidFill>
                            <a:schemeClr val="accent5"/>
                          </a:solidFill>
                        </a:rPr>
                      </a:br>
                      <a:r>
                        <a:rPr lang="en-US" sz="1200" dirty="0">
                          <a:solidFill>
                            <a:schemeClr val="accent5"/>
                          </a:solidFill>
                        </a:rPr>
                        <a:t>play together</a:t>
                      </a:r>
                    </a:p>
                    <a:p>
                      <a:pPr marL="228594" indent="-228594">
                        <a:buFont typeface="Arial" panose="020B0604020202020204" pitchFamily="34" charset="0"/>
                        <a:buChar char="•"/>
                      </a:pPr>
                      <a:r>
                        <a:rPr lang="en-US" sz="1200" dirty="0">
                          <a:solidFill>
                            <a:schemeClr val="accent5"/>
                          </a:solidFill>
                        </a:rPr>
                        <a:t>Restricted golf course set up maintained</a:t>
                      </a:r>
                    </a:p>
                    <a:p>
                      <a:pPr marL="228594" indent="-228594">
                        <a:buFont typeface="Arial" panose="020B0604020202020204" pitchFamily="34" charset="0"/>
                        <a:buChar char="•"/>
                      </a:pPr>
                      <a:r>
                        <a:rPr lang="en-US" sz="1200" dirty="0">
                          <a:solidFill>
                            <a:schemeClr val="accent5"/>
                          </a:solidFill>
                        </a:rPr>
                        <a:t>Clubhouse operations are limited </a:t>
                      </a:r>
                    </a:p>
                    <a:p>
                      <a:pPr marL="228594" indent="-228594">
                        <a:buFont typeface="Arial" panose="020B0604020202020204" pitchFamily="34" charset="0"/>
                        <a:buChar char="•"/>
                      </a:pPr>
                      <a:r>
                        <a:rPr lang="en-US" sz="1200" dirty="0">
                          <a:solidFill>
                            <a:schemeClr val="accent5"/>
                          </a:solidFill>
                        </a:rPr>
                        <a:t>Restrictions on leagues, events and youth activities </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836353477"/>
                  </a:ext>
                </a:extLst>
              </a:tr>
              <a:tr h="1678434">
                <a:tc>
                  <a:txBody>
                    <a:bodyPr/>
                    <a:lstStyle/>
                    <a:p>
                      <a:pPr marL="228594" indent="-228594">
                        <a:buFont typeface="Arial" panose="020B0604020202020204" pitchFamily="34" charset="0"/>
                        <a:buChar char="•"/>
                      </a:pPr>
                      <a:r>
                        <a:rPr lang="en-US" sz="1200" dirty="0">
                          <a:solidFill>
                            <a:schemeClr val="accent5"/>
                          </a:solidFill>
                        </a:rPr>
                        <a:t>Unrestricted gatherings </a:t>
                      </a:r>
                    </a:p>
                    <a:p>
                      <a:pPr marL="228594" indent="-228594">
                        <a:buFont typeface="Arial" panose="020B0604020202020204" pitchFamily="34" charset="0"/>
                        <a:buChar char="•"/>
                      </a:pPr>
                      <a:r>
                        <a:rPr lang="en-US" sz="1200" dirty="0">
                          <a:solidFill>
                            <a:schemeClr val="accent5"/>
                          </a:solidFill>
                        </a:rPr>
                        <a:t>Comprehensive sanitization procedures</a:t>
                      </a:r>
                    </a:p>
                    <a:p>
                      <a:pPr marL="228594" indent="-228594">
                        <a:buFont typeface="Arial" panose="020B0604020202020204" pitchFamily="34" charset="0"/>
                        <a:buChar char="•"/>
                      </a:pPr>
                      <a:r>
                        <a:rPr lang="en-US" sz="1200" dirty="0">
                          <a:solidFill>
                            <a:schemeClr val="accent5"/>
                          </a:solidFill>
                        </a:rPr>
                        <a:t>Normal golf operations</a:t>
                      </a:r>
                    </a:p>
                    <a:p>
                      <a:pPr marL="228594" indent="-228594">
                        <a:buFont typeface="Arial" panose="020B0604020202020204" pitchFamily="34" charset="0"/>
                        <a:buChar char="•"/>
                      </a:pPr>
                      <a:r>
                        <a:rPr lang="en-US" sz="1200" dirty="0">
                          <a:solidFill>
                            <a:schemeClr val="accent5"/>
                          </a:solidFill>
                        </a:rPr>
                        <a:t>Normal golf course maintenance</a:t>
                      </a:r>
                    </a:p>
                    <a:p>
                      <a:pPr marL="228594" indent="-228594">
                        <a:buFont typeface="Arial" panose="020B0604020202020204" pitchFamily="34" charset="0"/>
                        <a:buChar char="•"/>
                      </a:pPr>
                      <a:r>
                        <a:rPr lang="en-US" sz="1200" dirty="0">
                          <a:solidFill>
                            <a:schemeClr val="accent5"/>
                          </a:solidFill>
                        </a:rPr>
                        <a:t>Full Clubhouse operations and events </a:t>
                      </a:r>
                    </a:p>
                    <a:p>
                      <a:pPr marL="228594" indent="-228594">
                        <a:buFont typeface="Arial" panose="020B0604020202020204" pitchFamily="34" charset="0"/>
                        <a:buChar char="•"/>
                      </a:pPr>
                      <a:r>
                        <a:rPr lang="en-US" sz="1200" dirty="0">
                          <a:solidFill>
                            <a:schemeClr val="accent5"/>
                          </a:solidFill>
                        </a:rPr>
                        <a:t>Unrestricted leagues and youth activities </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62464643"/>
                  </a:ext>
                </a:extLst>
              </a:tr>
            </a:tbl>
          </a:graphicData>
        </a:graphic>
      </p:graphicFrame>
      <p:cxnSp>
        <p:nvCxnSpPr>
          <p:cNvPr id="42" name="Straight Connector 41">
            <a:extLst>
              <a:ext uri="{FF2B5EF4-FFF2-40B4-BE49-F238E27FC236}">
                <a16:creationId xmlns:a16="http://schemas.microsoft.com/office/drawing/2014/main" id="{7259B985-6BDD-4B46-92B0-264929F1CA87}"/>
              </a:ext>
            </a:extLst>
          </p:cNvPr>
          <p:cNvCxnSpPr>
            <a:cxnSpLocks/>
          </p:cNvCxnSpPr>
          <p:nvPr/>
        </p:nvCxnSpPr>
        <p:spPr>
          <a:xfrm flipH="1">
            <a:off x="379160" y="4555577"/>
            <a:ext cx="7293849" cy="0"/>
          </a:xfrm>
          <a:prstGeom prst="line">
            <a:avLst/>
          </a:prstGeom>
          <a:ln w="635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0A961C0F-6ACD-BB49-9712-7B404C2E6129}"/>
              </a:ext>
            </a:extLst>
          </p:cNvPr>
          <p:cNvPicPr>
            <a:picLocks noChangeAspect="1"/>
          </p:cNvPicPr>
          <p:nvPr/>
        </p:nvPicPr>
        <p:blipFill>
          <a:blip r:embed="rId3">
            <a:alphaModFix amt="10000"/>
          </a:blip>
          <a:stretch>
            <a:fillRect/>
          </a:stretch>
        </p:blipFill>
        <p:spPr>
          <a:xfrm rot="19833674">
            <a:off x="442423" y="352553"/>
            <a:ext cx="1134217" cy="584830"/>
          </a:xfrm>
          <a:prstGeom prst="rect">
            <a:avLst/>
          </a:prstGeom>
        </p:spPr>
      </p:pic>
      <p:sp>
        <p:nvSpPr>
          <p:cNvPr id="34" name="Title Placeholder 1">
            <a:extLst>
              <a:ext uri="{FF2B5EF4-FFF2-40B4-BE49-F238E27FC236}">
                <a16:creationId xmlns:a16="http://schemas.microsoft.com/office/drawing/2014/main" id="{D5CC201A-79FA-8C44-B992-0F1663A9110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spc="150" baseline="0">
                <a:solidFill>
                  <a:schemeClr val="accent1"/>
                </a:solidFill>
                <a:latin typeface="Franklin Gothic Medium Cond" panose="020B0606030402020204" pitchFamily="34" charset="0"/>
                <a:ea typeface="+mj-ea"/>
                <a:cs typeface="+mj-cs"/>
              </a:defRPr>
            </a:lvl1pPr>
          </a:lstStyle>
          <a:p>
            <a:r>
              <a:rPr lang="en-US" dirty="0"/>
              <a:t>THREE PHASED APPROACH</a:t>
            </a:r>
          </a:p>
        </p:txBody>
      </p:sp>
    </p:spTree>
    <p:extLst>
      <p:ext uri="{BB962C8B-B14F-4D97-AF65-F5344CB8AC3E}">
        <p14:creationId xmlns:p14="http://schemas.microsoft.com/office/powerpoint/2010/main" val="659553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37F3-45CC-6F45-AE62-0D01BB7C0B48}"/>
              </a:ext>
            </a:extLst>
          </p:cNvPr>
          <p:cNvSpPr>
            <a:spLocks noGrp="1"/>
          </p:cNvSpPr>
          <p:nvPr>
            <p:ph type="title"/>
          </p:nvPr>
        </p:nvSpPr>
        <p:spPr>
          <a:xfrm>
            <a:off x="839788" y="2932248"/>
            <a:ext cx="4159595" cy="884376"/>
          </a:xfrm>
        </p:spPr>
        <p:txBody>
          <a:bodyPr anchor="t">
            <a:noAutofit/>
          </a:bodyPr>
          <a:lstStyle/>
          <a:p>
            <a:r>
              <a:rPr lang="en-US" sz="3500" dirty="0"/>
              <a:t>COMMUNICATIONS</a:t>
            </a:r>
            <a:br>
              <a:rPr lang="en-US" sz="3500" dirty="0"/>
            </a:br>
            <a:r>
              <a:rPr lang="en-US" sz="3500" dirty="0"/>
              <a:t>APPROACH</a:t>
            </a:r>
          </a:p>
        </p:txBody>
      </p:sp>
      <p:sp>
        <p:nvSpPr>
          <p:cNvPr id="5" name="Content Placeholder 4">
            <a:extLst>
              <a:ext uri="{FF2B5EF4-FFF2-40B4-BE49-F238E27FC236}">
                <a16:creationId xmlns:a16="http://schemas.microsoft.com/office/drawing/2014/main" id="{096B0F4F-945B-DC43-85C2-E6235B4A0820}"/>
              </a:ext>
            </a:extLst>
          </p:cNvPr>
          <p:cNvSpPr>
            <a:spLocks noGrp="1"/>
          </p:cNvSpPr>
          <p:nvPr>
            <p:ph idx="1"/>
          </p:nvPr>
        </p:nvSpPr>
        <p:spPr>
          <a:xfrm>
            <a:off x="5467244" y="987425"/>
            <a:ext cx="5813666" cy="4873625"/>
          </a:xfrm>
        </p:spPr>
        <p:txBody>
          <a:bodyPr anchor="ctr">
            <a:normAutofit/>
          </a:bodyPr>
          <a:lstStyle/>
          <a:p>
            <a:r>
              <a:rPr lang="en-US" dirty="0"/>
              <a:t>Industry Collaboration to Coordinate Messaging and Consistency</a:t>
            </a:r>
          </a:p>
          <a:p>
            <a:pPr lvl="1"/>
            <a:r>
              <a:rPr lang="en-US" dirty="0"/>
              <a:t>Golf Course Facilities </a:t>
            </a:r>
          </a:p>
          <a:p>
            <a:pPr lvl="1"/>
            <a:r>
              <a:rPr lang="en-US" dirty="0"/>
              <a:t>State/Local Organizations </a:t>
            </a:r>
          </a:p>
          <a:p>
            <a:pPr lvl="1"/>
            <a:r>
              <a:rPr lang="en-US" dirty="0"/>
              <a:t>OEMs</a:t>
            </a:r>
          </a:p>
          <a:p>
            <a:r>
              <a:rPr lang="en-US" dirty="0"/>
              <a:t>As Communities Open Up, Golf has an Opportunity to Engage in a Safe &amp; Healthy Experience</a:t>
            </a:r>
          </a:p>
          <a:p>
            <a:r>
              <a:rPr lang="en-US" dirty="0"/>
              <a:t>Timing and Tone are Key</a:t>
            </a:r>
          </a:p>
          <a:p>
            <a:r>
              <a:rPr lang="en-US" dirty="0"/>
              <a:t>Back2Golf Communications Playbook </a:t>
            </a:r>
          </a:p>
          <a:p>
            <a:pPr lvl="1"/>
            <a:r>
              <a:rPr lang="en-US" dirty="0"/>
              <a:t>Provide a Communications Strategy for Each Phase (Aligned w/Industry-Adopted “Operational Guidelines”)</a:t>
            </a:r>
          </a:p>
        </p:txBody>
      </p:sp>
      <p:pic>
        <p:nvPicPr>
          <p:cNvPr id="9" name="Picture 8">
            <a:extLst>
              <a:ext uri="{FF2B5EF4-FFF2-40B4-BE49-F238E27FC236}">
                <a16:creationId xmlns:a16="http://schemas.microsoft.com/office/drawing/2014/main" id="{A9ADE391-3854-4A45-A383-2C09C31BE285}"/>
              </a:ext>
            </a:extLst>
          </p:cNvPr>
          <p:cNvPicPr>
            <a:picLocks noChangeAspect="1"/>
          </p:cNvPicPr>
          <p:nvPr/>
        </p:nvPicPr>
        <p:blipFill>
          <a:blip r:embed="rId2">
            <a:alphaModFix amt="10000"/>
          </a:blip>
          <a:stretch>
            <a:fillRect/>
          </a:stretch>
        </p:blipFill>
        <p:spPr>
          <a:xfrm rot="19833674">
            <a:off x="442423" y="2429828"/>
            <a:ext cx="1134217" cy="584830"/>
          </a:xfrm>
          <a:prstGeom prst="rect">
            <a:avLst/>
          </a:prstGeom>
        </p:spPr>
      </p:pic>
      <p:cxnSp>
        <p:nvCxnSpPr>
          <p:cNvPr id="11" name="Straight Connector 10">
            <a:extLst>
              <a:ext uri="{FF2B5EF4-FFF2-40B4-BE49-F238E27FC236}">
                <a16:creationId xmlns:a16="http://schemas.microsoft.com/office/drawing/2014/main" id="{672483D0-8505-4A45-B818-82B2F821A89B}"/>
              </a:ext>
            </a:extLst>
          </p:cNvPr>
          <p:cNvCxnSpPr>
            <a:cxnSpLocks/>
          </p:cNvCxnSpPr>
          <p:nvPr/>
        </p:nvCxnSpPr>
        <p:spPr>
          <a:xfrm>
            <a:off x="4915691" y="1212781"/>
            <a:ext cx="0" cy="442291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353170"/>
      </p:ext>
    </p:extLst>
  </p:cSld>
  <p:clrMapOvr>
    <a:masterClrMapping/>
  </p:clrMapOvr>
</p:sld>
</file>

<file path=ppt/theme/theme1.xml><?xml version="1.0" encoding="utf-8"?>
<a:theme xmlns:a="http://schemas.openxmlformats.org/drawingml/2006/main" name="Custom Design">
  <a:themeElements>
    <a:clrScheme name="Back2Golf">
      <a:dk1>
        <a:srgbClr val="000000"/>
      </a:dk1>
      <a:lt1>
        <a:srgbClr val="FFFFFF"/>
      </a:lt1>
      <a:dk2>
        <a:srgbClr val="323232"/>
      </a:dk2>
      <a:lt2>
        <a:srgbClr val="CEDBE6"/>
      </a:lt2>
      <a:accent1>
        <a:srgbClr val="22B573"/>
      </a:accent1>
      <a:accent2>
        <a:srgbClr val="000034"/>
      </a:accent2>
      <a:accent3>
        <a:srgbClr val="8A8A8A"/>
      </a:accent3>
      <a:accent4>
        <a:srgbClr val="E1E1E1"/>
      </a:accent4>
      <a:accent5>
        <a:srgbClr val="313231"/>
      </a:accent5>
      <a:accent6>
        <a:srgbClr val="2683C6"/>
      </a:accent6>
      <a:hlink>
        <a:srgbClr val="22B525"/>
      </a:hlink>
      <a:folHlink>
        <a:srgbClr val="000034"/>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349A2E6DAC384CAC1AFDB090EB52D4" ma:contentTypeVersion="10" ma:contentTypeDescription="Create a new document." ma:contentTypeScope="" ma:versionID="bd04f8e20c797e9bbfe24841599a0d96">
  <xsd:schema xmlns:xsd="http://www.w3.org/2001/XMLSchema" xmlns:xs="http://www.w3.org/2001/XMLSchema" xmlns:p="http://schemas.microsoft.com/office/2006/metadata/properties" xmlns:ns3="f6e9c9cd-9abf-4edc-85e9-5cd6a5cd8c9d" targetNamespace="http://schemas.microsoft.com/office/2006/metadata/properties" ma:root="true" ma:fieldsID="a1694fcb00458ae793b576c2fbd0d46c" ns3:_="">
    <xsd:import namespace="f6e9c9cd-9abf-4edc-85e9-5cd6a5cd8c9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9c9cd-9abf-4edc-85e9-5cd6a5cd8c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F27C4A-6A80-4966-9D99-BC9FE6C57B37}">
  <ds:schemaRefs>
    <ds:schemaRef ds:uri="http://schemas.microsoft.com/sharepoint/v3/contenttype/forms"/>
  </ds:schemaRefs>
</ds:datastoreItem>
</file>

<file path=customXml/itemProps2.xml><?xml version="1.0" encoding="utf-8"?>
<ds:datastoreItem xmlns:ds="http://schemas.openxmlformats.org/officeDocument/2006/customXml" ds:itemID="{B6D5D838-C47E-40D0-BC0A-F1BDBB57F4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e9c9cd-9abf-4edc-85e9-5cd6a5cd8c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DB93B6-F8BB-4DDF-B697-2F5FCE90AC9D}">
  <ds:schemaRefs>
    <ds:schemaRef ds:uri="http://schemas.microsoft.com/office/2006/documentManagement/types"/>
    <ds:schemaRef ds:uri="http://schemas.microsoft.com/office/2006/metadata/properties"/>
    <ds:schemaRef ds:uri="f6e9c9cd-9abf-4edc-85e9-5cd6a5cd8c9d"/>
    <ds:schemaRef ds:uri="http://purl.org/dc/dcmitype/"/>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1575</TotalTime>
  <Words>712</Words>
  <Application>Microsoft Macintosh PowerPoint</Application>
  <PresentationFormat>Widescreen</PresentationFormat>
  <Paragraphs>80</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Franklin Gothic Book</vt:lpstr>
      <vt:lpstr>Franklin Gothic Medium</vt:lpstr>
      <vt:lpstr>Franklin Gothic Medium Cond</vt:lpstr>
      <vt:lpstr>Custom Design</vt:lpstr>
      <vt:lpstr>PowerPoint Presentation</vt:lpstr>
      <vt:lpstr>WHY BACK2GOLF NOW?</vt:lpstr>
      <vt:lpstr>HOW BACK2GOLF WORKS</vt:lpstr>
      <vt:lpstr>HOW BACK2GOLF WORKS</vt:lpstr>
      <vt:lpstr>HOW BACK2GOLF WORKS</vt:lpstr>
      <vt:lpstr>PROPOSED PHASED – IN APPROACH</vt:lpstr>
      <vt:lpstr>PowerPoint Presentation</vt:lpstr>
      <vt:lpstr>COMMUNICATIONS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McLaughlin</dc:creator>
  <cp:lastModifiedBy>Jeff Price</cp:lastModifiedBy>
  <cp:revision>214</cp:revision>
  <dcterms:created xsi:type="dcterms:W3CDTF">2020-04-22T12:46:51Z</dcterms:created>
  <dcterms:modified xsi:type="dcterms:W3CDTF">2020-04-26T19:33:01Z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0x010100A3349A2E6DAC384CAC1AFDB090EB52D4</vt:lpwstr>
  </property>
</Properties>
</file>